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omments/comment2.xml" ContentType="application/vnd.openxmlformats-officedocument.presentationml.comments+xml"/>
  <Override PartName="/ppt/notesSlides/notesSlide8.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omments/comment3.xml" ContentType="application/vnd.openxmlformats-officedocument.presentationml.comments+xml"/>
  <Override PartName="/ppt/notesSlides/notesSlide9.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0.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2.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omments/comment4.xml" ContentType="application/vnd.openxmlformats-officedocument.presentationml.comments+xml"/>
  <Override PartName="/ppt/notesSlides/notesSlide13.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14.xml" ContentType="application/vnd.openxmlformats-officedocument.presentationml.notesSl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omments/comment5.xml" ContentType="application/vnd.openxmlformats-officedocument.presentationml.comments+xml"/>
  <Override PartName="/ppt/notesSlides/notesSlide15.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notesSlides/notesSlide16.xml" ContentType="application/vnd.openxmlformats-officedocument.presentationml.notesSl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tags/tag1.xml" ContentType="application/vnd.openxmlformats-officedocument.presentationml.tags+xml"/>
  <Override PartName="/ppt/notesSlides/notesSlide17.xml" ContentType="application/vnd.openxmlformats-officedocument.presentationml.notesSl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drawings/drawing4.xml" ContentType="application/vnd.openxmlformats-officedocument.drawingml.chartshapes+xml"/>
  <Override PartName="/ppt/comments/comment6.xml" ContentType="application/vnd.openxmlformats-officedocument.presentationml.comments+xml"/>
  <Override PartName="/ppt/notesSlides/notesSlide18.xml" ContentType="application/vnd.openxmlformats-officedocument.presentationml.notesSl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19.xml" ContentType="application/vnd.openxmlformats-officedocument.presentationml.notesSlid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omments/comment7.xml" ContentType="application/vnd.openxmlformats-officedocument.presentationml.comments+xml"/>
  <Override PartName="/ppt/notesSlides/notesSlide20.xml" ContentType="application/vnd.openxmlformats-officedocument.presentationml.notesSlid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21.xml" ContentType="application/vnd.openxmlformats-officedocument.presentationml.notesSlid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omments/comment8.xml" ContentType="application/vnd.openxmlformats-officedocument.presentationml.comments+xml"/>
  <Override PartName="/ppt/notesSlides/notesSlide22.xml" ContentType="application/vnd.openxmlformats-officedocument.presentationml.notesSlid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omments/comment9.xml" ContentType="application/vnd.openxmlformats-officedocument.presentationml.comments+xml"/>
  <Override PartName="/ppt/notesSlides/notesSlide23.xml" ContentType="application/vnd.openxmlformats-officedocument.presentationml.notesSlid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notesSlides/notesSlide24.xml" ContentType="application/vnd.openxmlformats-officedocument.presentationml.notesSlid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omments/comment10.xml" ContentType="application/vnd.openxmlformats-officedocument.presentationml.comments+xml"/>
  <Override PartName="/ppt/notesSlides/notesSlide25.xml" ContentType="application/vnd.openxmlformats-officedocument.presentationml.notesSlid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omments/comment11.xml" ContentType="application/vnd.openxmlformats-officedocument.presentationml.comments+xml"/>
  <Override PartName="/ppt/notesSlides/notesSlide26.xml" ContentType="application/vnd.openxmlformats-officedocument.presentationml.notesSlid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omments/comment12.xml" ContentType="application/vnd.openxmlformats-officedocument.presentationml.comments+xml"/>
  <Override PartName="/ppt/notesSlides/notesSlide27.xml" ContentType="application/vnd.openxmlformats-officedocument.presentationml.notesSlid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comments/comment13.xml" ContentType="application/vnd.openxmlformats-officedocument.presentationml.comments+xml"/>
  <Override PartName="/ppt/notesSlides/notesSlide28.xml" ContentType="application/vnd.openxmlformats-officedocument.presentationml.notesSlid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charts/chart43.xml" ContentType="application/vnd.openxmlformats-officedocument.drawingml.chart+xml"/>
  <Override PartName="/ppt/charts/style43.xml" ContentType="application/vnd.ms-office.chartstyle+xml"/>
  <Override PartName="/ppt/charts/colors43.xml" ContentType="application/vnd.ms-office.chartcolorstyle+xml"/>
  <Override PartName="/ppt/comments/comment14.xml" ContentType="application/vnd.openxmlformats-officedocument.presentationml.comment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 id="2147483676" r:id="rId6"/>
  </p:sldMasterIdLst>
  <p:notesMasterIdLst>
    <p:notesMasterId r:id="rId36"/>
  </p:notesMasterIdLst>
  <p:handoutMasterIdLst>
    <p:handoutMasterId r:id="rId37"/>
  </p:handoutMasterIdLst>
  <p:sldIdLst>
    <p:sldId id="354" r:id="rId7"/>
    <p:sldId id="415" r:id="rId8"/>
    <p:sldId id="403" r:id="rId9"/>
    <p:sldId id="428" r:id="rId10"/>
    <p:sldId id="429" r:id="rId11"/>
    <p:sldId id="430" r:id="rId12"/>
    <p:sldId id="318" r:id="rId13"/>
    <p:sldId id="367" r:id="rId14"/>
    <p:sldId id="368" r:id="rId15"/>
    <p:sldId id="349" r:id="rId16"/>
    <p:sldId id="377" r:id="rId17"/>
    <p:sldId id="378" r:id="rId18"/>
    <p:sldId id="370" r:id="rId19"/>
    <p:sldId id="420" r:id="rId20"/>
    <p:sldId id="350" r:id="rId21"/>
    <p:sldId id="372" r:id="rId22"/>
    <p:sldId id="411" r:id="rId23"/>
    <p:sldId id="417" r:id="rId24"/>
    <p:sldId id="384" r:id="rId25"/>
    <p:sldId id="386" r:id="rId26"/>
    <p:sldId id="387" r:id="rId27"/>
    <p:sldId id="375" r:id="rId28"/>
    <p:sldId id="390" r:id="rId29"/>
    <p:sldId id="391" r:id="rId30"/>
    <p:sldId id="392" r:id="rId31"/>
    <p:sldId id="393" r:id="rId32"/>
    <p:sldId id="345" r:id="rId33"/>
    <p:sldId id="427" r:id="rId34"/>
    <p:sldId id="423" r:id="rId35"/>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an Sebastian Sarmiento Arguello" initials="JSSA" lastIdx="81" clrIdx="0">
    <p:extLst>
      <p:ext uri="{19B8F6BF-5375-455C-9EA6-DF929625EA0E}">
        <p15:presenceInfo xmlns:p15="http://schemas.microsoft.com/office/powerpoint/2012/main" userId="6b841d5589be65a4" providerId="Windows Live"/>
      </p:ext>
    </p:extLst>
  </p:cmAuthor>
  <p:cmAuthor id="2" name="Nicole Lorca" initials="NL" lastIdx="1" clrIdx="1">
    <p:extLst>
      <p:ext uri="{19B8F6BF-5375-455C-9EA6-DF929625EA0E}">
        <p15:presenceInfo xmlns:p15="http://schemas.microsoft.com/office/powerpoint/2012/main" userId="S-1-5-21-2549519999-1079145949-2773327984-1003" providerId="AD"/>
      </p:ext>
    </p:extLst>
  </p:cmAuthor>
  <p:cmAuthor id="4" name="Equipo" initials="" lastIdx="0" clrIdx="3"/>
  <p:cmAuthor id="5" name="Equipo" initials="E" lastIdx="2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D16B"/>
    <a:srgbClr val="DFE7EA"/>
    <a:srgbClr val="433073"/>
    <a:srgbClr val="443175"/>
    <a:srgbClr val="00B2DD"/>
    <a:srgbClr val="FED04E"/>
    <a:srgbClr val="7C6294"/>
    <a:srgbClr val="04A9C7"/>
    <a:srgbClr val="FEC00F"/>
    <a:srgbClr val="FFF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799" autoAdjust="0"/>
  </p:normalViewPr>
  <p:slideViewPr>
    <p:cSldViewPr snapToGrid="0">
      <p:cViewPr varScale="1">
        <p:scale>
          <a:sx n="64" d="100"/>
          <a:sy n="64" d="100"/>
        </p:scale>
        <p:origin x="990" y="48"/>
      </p:cViewPr>
      <p:guideLst/>
    </p:cSldViewPr>
  </p:slideViewPr>
  <p:notesTextViewPr>
    <p:cViewPr>
      <p:scale>
        <a:sx n="1" d="1"/>
        <a:sy n="1" d="1"/>
      </p:scale>
      <p:origin x="0" y="0"/>
    </p:cViewPr>
  </p:notesTextViewPr>
  <p:notesViewPr>
    <p:cSldViewPr snapToGrid="0">
      <p:cViewPr varScale="1">
        <p:scale>
          <a:sx n="49" d="100"/>
          <a:sy n="49" d="100"/>
        </p:scale>
        <p:origin x="2668" y="5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Sarmiento" userId="af1216a4-86ea-41b5-91b0-4e0330db9e97" providerId="ADAL" clId="{2AE5E869-5191-4419-ACA5-1C904E61A2DD}"/>
    <pc:docChg chg="modSld">
      <pc:chgData name="Juan Sarmiento" userId="af1216a4-86ea-41b5-91b0-4e0330db9e97" providerId="ADAL" clId="{2AE5E869-5191-4419-ACA5-1C904E61A2DD}" dt="2024-09-23T18:46:19.701" v="13" actId="27918"/>
      <pc:docMkLst>
        <pc:docMk/>
      </pc:docMkLst>
      <pc:sldChg chg="mod">
        <pc:chgData name="Juan Sarmiento" userId="af1216a4-86ea-41b5-91b0-4e0330db9e97" providerId="ADAL" clId="{2AE5E869-5191-4419-ACA5-1C904E61A2DD}" dt="2024-09-23T18:36:29.099" v="7" actId="27918"/>
        <pc:sldMkLst>
          <pc:docMk/>
          <pc:sldMk cId="172844276" sldId="367"/>
        </pc:sldMkLst>
      </pc:sldChg>
      <pc:sldChg chg="mod">
        <pc:chgData name="Juan Sarmiento" userId="af1216a4-86ea-41b5-91b0-4e0330db9e97" providerId="ADAL" clId="{2AE5E869-5191-4419-ACA5-1C904E61A2DD}" dt="2024-09-23T18:42:46.089" v="9" actId="27918"/>
        <pc:sldMkLst>
          <pc:docMk/>
          <pc:sldMk cId="1161948535" sldId="377"/>
        </pc:sldMkLst>
      </pc:sldChg>
      <pc:sldChg chg="mod">
        <pc:chgData name="Juan Sarmiento" userId="af1216a4-86ea-41b5-91b0-4e0330db9e97" providerId="ADAL" clId="{2AE5E869-5191-4419-ACA5-1C904E61A2DD}" dt="2024-09-23T18:43:15.546" v="11" actId="27918"/>
        <pc:sldMkLst>
          <pc:docMk/>
          <pc:sldMk cId="2565192302" sldId="386"/>
        </pc:sldMkLst>
      </pc:sldChg>
      <pc:sldChg chg="mod">
        <pc:chgData name="Juan Sarmiento" userId="af1216a4-86ea-41b5-91b0-4e0330db9e97" providerId="ADAL" clId="{2AE5E869-5191-4419-ACA5-1C904E61A2DD}" dt="2024-09-23T18:46:19.701" v="13" actId="27918"/>
        <pc:sldMkLst>
          <pc:docMk/>
          <pc:sldMk cId="571827210" sldId="392"/>
        </pc:sldMkLst>
      </pc:sldChg>
      <pc:sldChg chg="mod">
        <pc:chgData name="Juan Sarmiento" userId="af1216a4-86ea-41b5-91b0-4e0330db9e97" providerId="ADAL" clId="{2AE5E869-5191-4419-ACA5-1C904E61A2DD}" dt="2024-09-23T18:34:08.649" v="1" actId="27918"/>
        <pc:sldMkLst>
          <pc:docMk/>
          <pc:sldMk cId="3460605083" sldId="429"/>
        </pc:sldMkLst>
      </pc:sldChg>
      <pc:sldChg chg="mod">
        <pc:chgData name="Juan Sarmiento" userId="af1216a4-86ea-41b5-91b0-4e0330db9e97" providerId="ADAL" clId="{2AE5E869-5191-4419-ACA5-1C904E61A2DD}" dt="2024-09-23T18:34:41.140" v="3" actId="27918"/>
        <pc:sldMkLst>
          <pc:docMk/>
          <pc:sldMk cId="3467791810" sldId="430"/>
        </pc:sldMkLst>
      </pc:sldChg>
    </pc:docChg>
  </pc:docChgLst>
  <pc:docChgLst>
    <pc:chgData name="Juan Sarmiento" userId="af1216a4-86ea-41b5-91b0-4e0330db9e97" providerId="ADAL" clId="{0EB676BF-21FC-404C-AACE-EC46BACEB063}"/>
    <pc:docChg chg="modSld">
      <pc:chgData name="Juan Sarmiento" userId="af1216a4-86ea-41b5-91b0-4e0330db9e97" providerId="ADAL" clId="{0EB676BF-21FC-404C-AACE-EC46BACEB063}" dt="2024-03-19T17:09:31.410" v="1" actId="27918"/>
      <pc:docMkLst>
        <pc:docMk/>
      </pc:docMkLst>
      <pc:sldChg chg="mod">
        <pc:chgData name="Juan Sarmiento" userId="af1216a4-86ea-41b5-91b0-4e0330db9e97" providerId="ADAL" clId="{0EB676BF-21FC-404C-AACE-EC46BACEB063}" dt="2024-03-19T17:09:31.410" v="1" actId="27918"/>
        <pc:sldMkLst>
          <pc:docMk/>
          <pc:sldMk cId="3921918929" sldId="368"/>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3.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chartUserShapes" Target="../drawings/drawing4.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3.xml"/><Relationship Id="rId1" Type="http://schemas.microsoft.com/office/2011/relationships/chartStyle" Target="style33.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4.xml"/><Relationship Id="rId1" Type="http://schemas.microsoft.com/office/2011/relationships/chartStyle" Target="style34.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5.xml"/><Relationship Id="rId1" Type="http://schemas.microsoft.com/office/2011/relationships/chartStyle" Target="style35.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37.xml"/><Relationship Id="rId1"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8.xml"/><Relationship Id="rId1" Type="http://schemas.microsoft.com/office/2011/relationships/chartStyle" Target="style38.xml"/></Relationships>
</file>

<file path=ppt/charts/_rels/chart39.xml.rels><?xml version="1.0" encoding="UTF-8" standalone="yes"?>
<Relationships xmlns="http://schemas.openxmlformats.org/package/2006/relationships"><Relationship Id="rId3" Type="http://schemas.openxmlformats.org/officeDocument/2006/relationships/package" Target="../embeddings/Microsoft_Excel_Worksheet38.xlsx"/><Relationship Id="rId2" Type="http://schemas.microsoft.com/office/2011/relationships/chartColorStyle" Target="colors39.xml"/><Relationship Id="rId1" Type="http://schemas.microsoft.com/office/2011/relationships/chartStyle" Target="style39.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0.xml.rels><?xml version="1.0" encoding="UTF-8" standalone="yes"?>
<Relationships xmlns="http://schemas.openxmlformats.org/package/2006/relationships"><Relationship Id="rId3" Type="http://schemas.openxmlformats.org/officeDocument/2006/relationships/package" Target="../embeddings/Microsoft_Excel_Worksheet39.xlsx"/><Relationship Id="rId2" Type="http://schemas.microsoft.com/office/2011/relationships/chartColorStyle" Target="colors40.xml"/><Relationship Id="rId1" Type="http://schemas.microsoft.com/office/2011/relationships/chartStyle" Target="style40.xml"/></Relationships>
</file>

<file path=ppt/charts/_rels/chart41.xml.rels><?xml version="1.0" encoding="UTF-8" standalone="yes"?>
<Relationships xmlns="http://schemas.openxmlformats.org/package/2006/relationships"><Relationship Id="rId3" Type="http://schemas.openxmlformats.org/officeDocument/2006/relationships/package" Target="../embeddings/Microsoft_Excel_Worksheet40.xlsx"/><Relationship Id="rId2" Type="http://schemas.microsoft.com/office/2011/relationships/chartColorStyle" Target="colors41.xml"/><Relationship Id="rId1" Type="http://schemas.microsoft.com/office/2011/relationships/chartStyle" Target="style41.xml"/></Relationships>
</file>

<file path=ppt/charts/_rels/chart42.xml.rels><?xml version="1.0" encoding="UTF-8" standalone="yes"?>
<Relationships xmlns="http://schemas.openxmlformats.org/package/2006/relationships"><Relationship Id="rId3" Type="http://schemas.openxmlformats.org/officeDocument/2006/relationships/package" Target="../embeddings/Microsoft_Excel_Worksheet41.xlsx"/><Relationship Id="rId2" Type="http://schemas.microsoft.com/office/2011/relationships/chartColorStyle" Target="colors42.xml"/><Relationship Id="rId1" Type="http://schemas.microsoft.com/office/2011/relationships/chartStyle" Target="style42.xml"/></Relationships>
</file>

<file path=ppt/charts/_rels/chart43.xml.rels><?xml version="1.0" encoding="UTF-8" standalone="yes"?>
<Relationships xmlns="http://schemas.openxmlformats.org/package/2006/relationships"><Relationship Id="rId3" Type="http://schemas.openxmlformats.org/officeDocument/2006/relationships/package" Target="../embeddings/Microsoft_Excel_Worksheet42.xlsx"/><Relationship Id="rId2" Type="http://schemas.microsoft.com/office/2011/relationships/chartColorStyle" Target="colors43.xml"/><Relationship Id="rId1" Type="http://schemas.microsoft.com/office/2011/relationships/chartStyle" Target="style4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1.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56394500519869"/>
          <c:y val="8.4498055896950378E-2"/>
          <c:w val="0.83772725989481023"/>
          <c:h val="0.44726644133707566"/>
        </c:manualLayout>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strRef>
              <c:f>Sheet1!$A$2:$A$25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 (ene-sept)</c:v>
                </c:pt>
              </c:strCache>
            </c:strRef>
          </c:cat>
          <c:val>
            <c:numRef>
              <c:f>Sheet1!$B$2:$B$25</c:f>
              <c:numCache>
                <c:formatCode>General</c:formatCode>
                <c:ptCount val="24"/>
                <c:pt idx="0">
                  <c:v>5.0292999999999997E-2</c:v>
                </c:pt>
                <c:pt idx="1">
                  <c:v>-4.5100000000000001E-3</c:v>
                </c:pt>
                <c:pt idx="2">
                  <c:v>-2.3700000000000001E-3</c:v>
                </c:pt>
                <c:pt idx="3">
                  <c:v>1.1854999999999999E-2</c:v>
                </c:pt>
                <c:pt idx="4">
                  <c:v>3.5653999999999998E-2</c:v>
                </c:pt>
                <c:pt idx="5">
                  <c:v>2.1132000000000001E-2</c:v>
                </c:pt>
                <c:pt idx="6">
                  <c:v>4.8050000000000002E-2</c:v>
                </c:pt>
                <c:pt idx="7">
                  <c:v>2.0778999999999999E-2</c:v>
                </c:pt>
                <c:pt idx="8">
                  <c:v>9.4330000000000004E-3</c:v>
                </c:pt>
                <c:pt idx="9">
                  <c:v>-6.2950000000000006E-2</c:v>
                </c:pt>
                <c:pt idx="10">
                  <c:v>4.9713E-2</c:v>
                </c:pt>
                <c:pt idx="11">
                  <c:v>3.4439999999999998E-2</c:v>
                </c:pt>
                <c:pt idx="12">
                  <c:v>3.5532000000000001E-2</c:v>
                </c:pt>
                <c:pt idx="13">
                  <c:v>8.5210000000000008E-3</c:v>
                </c:pt>
                <c:pt idx="14">
                  <c:v>2.5038000000000001E-2</c:v>
                </c:pt>
                <c:pt idx="15">
                  <c:v>2.7022999999999998E-2</c:v>
                </c:pt>
                <c:pt idx="16">
                  <c:v>1.7725000000000001E-2</c:v>
                </c:pt>
                <c:pt idx="17">
                  <c:v>1.8717000000000001E-2</c:v>
                </c:pt>
                <c:pt idx="18">
                  <c:v>1.9720999999999999E-2</c:v>
                </c:pt>
                <c:pt idx="19">
                  <c:v>-2.7799999999999999E-3</c:v>
                </c:pt>
                <c:pt idx="20">
                  <c:v>-8.652E-2</c:v>
                </c:pt>
                <c:pt idx="21">
                  <c:v>5.8377999999999999E-2</c:v>
                </c:pt>
                <c:pt idx="22">
                  <c:v>3.8982000000000003E-2</c:v>
                </c:pt>
                <c:pt idx="23">
                  <c:v>3.4000000000000002E-2</c:v>
                </c:pt>
              </c:numCache>
            </c:numRef>
          </c:val>
          <c:smooth val="0"/>
          <c:extLst>
            <c:ext xmlns:c16="http://schemas.microsoft.com/office/drawing/2014/chart" uri="{C3380CC4-5D6E-409C-BE32-E72D297353CC}">
              <c16:uniqueId val="{00000000-A58F-4283-8632-45F8E6B93221}"/>
            </c:ext>
          </c:extLst>
        </c:ser>
        <c:dLbls>
          <c:showLegendKey val="0"/>
          <c:showVal val="0"/>
          <c:showCatName val="0"/>
          <c:showSerName val="0"/>
          <c:showPercent val="0"/>
          <c:showBubbleSize val="0"/>
        </c:dLbls>
        <c:smooth val="0"/>
        <c:axId val="371493648"/>
        <c:axId val="371494040"/>
      </c:lineChart>
      <c:catAx>
        <c:axId val="371493648"/>
        <c:scaling>
          <c:orientation val="minMax"/>
        </c:scaling>
        <c:delete val="0"/>
        <c:axPos val="b"/>
        <c:numFmt formatCode="General" sourceLinked="1"/>
        <c:majorTickMark val="none"/>
        <c:minorTickMark val="none"/>
        <c:tickLblPos val="low"/>
        <c:spPr>
          <a:noFill/>
          <a:ln w="9525" cap="flat" cmpd="sng" algn="ctr">
            <a:noFill/>
            <a:round/>
          </a:ln>
          <a:effectLst/>
        </c:spPr>
        <c:txPr>
          <a:bodyPr rot="-60000000" spcFirstLastPara="1" vertOverflow="ellipsis" vert="horz" wrap="square" anchor="b" anchorCtr="0"/>
          <a:lstStyle/>
          <a:p>
            <a:pPr>
              <a:defRPr sz="1050" b="0" i="0" u="none" strike="noStrike" kern="1200" baseline="0">
                <a:solidFill>
                  <a:schemeClr val="tx1">
                    <a:lumMod val="65000"/>
                    <a:lumOff val="35000"/>
                  </a:schemeClr>
                </a:solidFill>
                <a:latin typeface="+mn-lt"/>
                <a:ea typeface="+mn-ea"/>
                <a:cs typeface="+mn-cs"/>
              </a:defRPr>
            </a:pPr>
            <a:endParaRPr lang="en-US"/>
          </a:p>
        </c:txPr>
        <c:crossAx val="371494040"/>
        <c:crosses val="autoZero"/>
        <c:auto val="1"/>
        <c:lblAlgn val="ctr"/>
        <c:lblOffset val="100"/>
        <c:tickLblSkip val="1"/>
        <c:noMultiLvlLbl val="0"/>
      </c:catAx>
      <c:valAx>
        <c:axId val="37149404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14936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useo Sans 300" panose="02000000000000000000" pitchFamily="50" charset="0"/>
                <a:ea typeface="+mn-ea"/>
                <a:cs typeface="+mn-cs"/>
              </a:defRPr>
            </a:pPr>
            <a:r>
              <a:rPr lang="es-419" b="0" dirty="0"/>
              <a:t>Factor de </a:t>
            </a:r>
            <a:r>
              <a:rPr lang="es-419" sz="1440" b="0" i="0" u="none" strike="noStrike" baseline="0" dirty="0">
                <a:effectLst/>
              </a:rPr>
              <a:t>Ocupación </a:t>
            </a:r>
            <a:r>
              <a:rPr lang="es-419" b="0" dirty="0"/>
              <a:t>Alcanzado </a:t>
            </a:r>
          </a:p>
        </c:rich>
      </c:tx>
      <c:layout>
        <c:manualLayout>
          <c:xMode val="edge"/>
          <c:yMode val="edge"/>
          <c:x val="0.82726168343540396"/>
          <c:y val="3.4597455660760494E-2"/>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0037073490813649"/>
          <c:y val="0.13441286213579884"/>
          <c:w val="0.85260380212890052"/>
          <c:h val="0.64052275706258321"/>
        </c:manualLayout>
      </c:layout>
      <c:barChart>
        <c:barDir val="bar"/>
        <c:grouping val="clustered"/>
        <c:varyColors val="0"/>
        <c:ser>
          <c:idx val="0"/>
          <c:order val="0"/>
          <c:tx>
            <c:strRef>
              <c:f>Sheet1!$B$1</c:f>
              <c:strCache>
                <c:ptCount val="1"/>
                <c:pt idx="0">
                  <c:v>Asientos</c:v>
                </c:pt>
              </c:strCache>
            </c:strRef>
          </c:tx>
          <c:spPr>
            <a:solidFill>
              <a:srgbClr val="7030A0"/>
            </a:solidFill>
            <a:ln>
              <a:solidFill>
                <a:srgbClr val="7030A0"/>
              </a:solidFill>
            </a:ln>
            <a:effectLst/>
          </c:spPr>
          <c:invertIfNegative val="0"/>
          <c:cat>
            <c:strRef>
              <c:f>Sheet1!$A$2:$A$4</c:f>
              <c:strCache>
                <c:ptCount val="3"/>
                <c:pt idx="0">
                  <c:v>Domestico</c:v>
                </c:pt>
                <c:pt idx="1">
                  <c:v>Internacional</c:v>
                </c:pt>
                <c:pt idx="2">
                  <c:v>Total</c:v>
                </c:pt>
              </c:strCache>
            </c:strRef>
          </c:cat>
          <c:val>
            <c:numRef>
              <c:f>Sheet1!$B$2:$B$4</c:f>
              <c:numCache>
                <c:formatCode>#,##0</c:formatCode>
                <c:ptCount val="3"/>
                <c:pt idx="0">
                  <c:v>79250155</c:v>
                </c:pt>
                <c:pt idx="1">
                  <c:v>68666016</c:v>
                </c:pt>
                <c:pt idx="2">
                  <c:v>147916171</c:v>
                </c:pt>
              </c:numCache>
            </c:numRef>
          </c:val>
          <c:extLst>
            <c:ext xmlns:c16="http://schemas.microsoft.com/office/drawing/2014/chart" uri="{C3380CC4-5D6E-409C-BE32-E72D297353CC}">
              <c16:uniqueId val="{00000000-2FB4-40E8-BFED-03D74EADA765}"/>
            </c:ext>
          </c:extLst>
        </c:ser>
        <c:ser>
          <c:idx val="1"/>
          <c:order val="1"/>
          <c:tx>
            <c:strRef>
              <c:f>Sheet1!$C$1</c:f>
              <c:strCache>
                <c:ptCount val="1"/>
                <c:pt idx="0">
                  <c:v>Pasajeros</c:v>
                </c:pt>
              </c:strCache>
            </c:strRef>
          </c:tx>
          <c:spPr>
            <a:solidFill>
              <a:srgbClr val="92D050"/>
            </a:solidFill>
            <a:ln>
              <a:solidFill>
                <a:srgbClr val="92D050"/>
              </a:solidFill>
            </a:ln>
            <a:effectLst/>
          </c:spPr>
          <c:invertIfNegative val="0"/>
          <c:cat>
            <c:strRef>
              <c:f>Sheet1!$A$2:$A$4</c:f>
              <c:strCache>
                <c:ptCount val="3"/>
                <c:pt idx="0">
                  <c:v>Domestico</c:v>
                </c:pt>
                <c:pt idx="1">
                  <c:v>Internacional</c:v>
                </c:pt>
                <c:pt idx="2">
                  <c:v>Total</c:v>
                </c:pt>
              </c:strCache>
            </c:strRef>
          </c:cat>
          <c:val>
            <c:numRef>
              <c:f>Sheet1!$C$2:$C$4</c:f>
              <c:numCache>
                <c:formatCode>General</c:formatCode>
                <c:ptCount val="3"/>
                <c:pt idx="0">
                  <c:v>63424808.571498729</c:v>
                </c:pt>
                <c:pt idx="1">
                  <c:v>54864022.844131872</c:v>
                </c:pt>
                <c:pt idx="2">
                  <c:v>118288831.41563061</c:v>
                </c:pt>
              </c:numCache>
            </c:numRef>
          </c:val>
          <c:extLst>
            <c:ext xmlns:c16="http://schemas.microsoft.com/office/drawing/2014/chart" uri="{C3380CC4-5D6E-409C-BE32-E72D297353CC}">
              <c16:uniqueId val="{00000001-2FB4-40E8-BFED-03D74EADA765}"/>
            </c:ext>
          </c:extLst>
        </c:ser>
        <c:dLbls>
          <c:showLegendKey val="0"/>
          <c:showVal val="0"/>
          <c:showCatName val="0"/>
          <c:showSerName val="0"/>
          <c:showPercent val="0"/>
          <c:showBubbleSize val="0"/>
        </c:dLbls>
        <c:gapWidth val="122"/>
        <c:overlap val="-12"/>
        <c:axId val="437413224"/>
        <c:axId val="437415184"/>
      </c:barChart>
      <c:catAx>
        <c:axId val="4374132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437415184"/>
        <c:crosses val="autoZero"/>
        <c:auto val="1"/>
        <c:lblAlgn val="ctr"/>
        <c:lblOffset val="100"/>
        <c:noMultiLvlLbl val="0"/>
      </c:catAx>
      <c:valAx>
        <c:axId val="437415184"/>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Millones</a:t>
                </a:r>
                <a:endParaRPr lang="en-US" dirty="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437413224"/>
        <c:crosses val="autoZero"/>
        <c:crossBetween val="between"/>
        <c:dispUnits>
          <c:builtInUnit val="million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Museo Sans 300" panose="02000000000000000000" pitchFamily="50"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3511754365964179E-2"/>
          <c:y val="4.1400836214099519E-2"/>
          <c:w val="0.54463344990044515"/>
          <c:h val="0.91247460868598196"/>
        </c:manualLayout>
      </c:layout>
      <c:pie3DChart>
        <c:varyColors val="1"/>
        <c:ser>
          <c:idx val="0"/>
          <c:order val="0"/>
          <c:tx>
            <c:strRef>
              <c:f>Sheet1!$B$1</c:f>
              <c:strCache>
                <c:ptCount val="1"/>
                <c:pt idx="0">
                  <c:v>Column13</c:v>
                </c:pt>
              </c:strCache>
            </c:strRef>
          </c:tx>
          <c:dPt>
            <c:idx val="0"/>
            <c:bubble3D val="0"/>
            <c:spPr>
              <a:solidFill>
                <a:schemeClr val="accent1">
                  <a:tint val="48000"/>
                </a:schemeClr>
              </a:solidFill>
              <a:ln>
                <a:noFill/>
              </a:ln>
              <a:effectLst/>
              <a:sp3d/>
            </c:spPr>
            <c:extLst>
              <c:ext xmlns:c16="http://schemas.microsoft.com/office/drawing/2014/chart" uri="{C3380CC4-5D6E-409C-BE32-E72D297353CC}">
                <c16:uniqueId val="{00000001-7B16-484A-A476-647CB08C4F53}"/>
              </c:ext>
            </c:extLst>
          </c:dPt>
          <c:dPt>
            <c:idx val="1"/>
            <c:bubble3D val="0"/>
            <c:spPr>
              <a:solidFill>
                <a:schemeClr val="accent1">
                  <a:tint val="65000"/>
                </a:schemeClr>
              </a:solidFill>
              <a:ln>
                <a:noFill/>
              </a:ln>
              <a:effectLst/>
              <a:sp3d/>
            </c:spPr>
            <c:extLst>
              <c:ext xmlns:c16="http://schemas.microsoft.com/office/drawing/2014/chart" uri="{C3380CC4-5D6E-409C-BE32-E72D297353CC}">
                <c16:uniqueId val="{00000003-7B16-484A-A476-647CB08C4F53}"/>
              </c:ext>
            </c:extLst>
          </c:dPt>
          <c:dPt>
            <c:idx val="2"/>
            <c:bubble3D val="0"/>
            <c:spPr>
              <a:solidFill>
                <a:schemeClr val="accent1">
                  <a:tint val="83000"/>
                </a:schemeClr>
              </a:solidFill>
              <a:ln>
                <a:noFill/>
              </a:ln>
              <a:effectLst/>
              <a:sp3d/>
            </c:spPr>
            <c:extLst>
              <c:ext xmlns:c16="http://schemas.microsoft.com/office/drawing/2014/chart" uri="{C3380CC4-5D6E-409C-BE32-E72D297353CC}">
                <c16:uniqueId val="{00000005-7B16-484A-A476-647CB08C4F53}"/>
              </c:ext>
            </c:extLst>
          </c:dPt>
          <c:dPt>
            <c:idx val="3"/>
            <c:bubble3D val="0"/>
            <c:spPr>
              <a:solidFill>
                <a:schemeClr val="accent1">
                  <a:shade val="70000"/>
                </a:schemeClr>
              </a:solidFill>
              <a:ln>
                <a:noFill/>
              </a:ln>
              <a:effectLst/>
              <a:sp3d/>
            </c:spPr>
            <c:extLst>
              <c:ext xmlns:c16="http://schemas.microsoft.com/office/drawing/2014/chart" uri="{C3380CC4-5D6E-409C-BE32-E72D297353CC}">
                <c16:uniqueId val="{00000007-7B16-484A-A476-647CB08C4F53}"/>
              </c:ext>
            </c:extLst>
          </c:dPt>
          <c:dPt>
            <c:idx val="4"/>
            <c:bubble3D val="0"/>
            <c:spPr>
              <a:solidFill>
                <a:schemeClr val="accent1">
                  <a:shade val="53000"/>
                </a:schemeClr>
              </a:solidFill>
              <a:ln>
                <a:noFill/>
              </a:ln>
              <a:effectLst/>
              <a:sp3d/>
            </c:spPr>
            <c:extLst>
              <c:ext xmlns:c16="http://schemas.microsoft.com/office/drawing/2014/chart" uri="{C3380CC4-5D6E-409C-BE32-E72D297353CC}">
                <c16:uniqueId val="{00000008-7C85-464F-9151-7FF51E154950}"/>
              </c:ext>
            </c:extLst>
          </c:dPt>
          <c:dLbls>
            <c:dLbl>
              <c:idx val="4"/>
              <c:numFmt formatCode="0.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extLst>
                <c:ext xmlns:c16="http://schemas.microsoft.com/office/drawing/2014/chart" uri="{C3380CC4-5D6E-409C-BE32-E72D297353CC}">
                  <c16:uniqueId val="{00000008-7C85-464F-9151-7FF51E154950}"/>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Sheet1!$A$2:$A$6</c:f>
              <c:strCache>
                <c:ptCount val="5"/>
                <c:pt idx="0">
                  <c:v>Volaris</c:v>
                </c:pt>
                <c:pt idx="1">
                  <c:v>VivaAerobus</c:v>
                </c:pt>
                <c:pt idx="2">
                  <c:v>Aeromexico</c:v>
                </c:pt>
                <c:pt idx="3">
                  <c:v>TAR Aerolineas</c:v>
                </c:pt>
                <c:pt idx="4">
                  <c:v>Calafia Airlines</c:v>
                </c:pt>
              </c:strCache>
            </c:strRef>
          </c:cat>
          <c:val>
            <c:numRef>
              <c:f>Sheet1!$B$2:$B$6</c:f>
              <c:numCache>
                <c:formatCode>#,##0</c:formatCode>
                <c:ptCount val="5"/>
                <c:pt idx="0">
                  <c:v>24366288</c:v>
                </c:pt>
                <c:pt idx="1">
                  <c:v>20496891</c:v>
                </c:pt>
                <c:pt idx="2">
                  <c:v>17889761</c:v>
                </c:pt>
                <c:pt idx="3">
                  <c:v>349695</c:v>
                </c:pt>
                <c:pt idx="4">
                  <c:v>119162</c:v>
                </c:pt>
              </c:numCache>
            </c:numRef>
          </c:val>
          <c:extLst>
            <c:ext xmlns:c16="http://schemas.microsoft.com/office/drawing/2014/chart" uri="{C3380CC4-5D6E-409C-BE32-E72D297353CC}">
              <c16:uniqueId val="{00000000-BFE9-40C0-A5E4-0605598FE145}"/>
            </c:ext>
          </c:extLst>
        </c:ser>
        <c:dLbls>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60680300334854276"/>
          <c:y val="3.7870088339363901E-2"/>
          <c:w val="0.19285445372091234"/>
          <c:h val="0.86049194293600306"/>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5.7682066612145512E-2"/>
          <c:y val="3.5078559416310585E-2"/>
          <c:w val="0.9088049134616053"/>
          <c:h val="0.71933461280567512"/>
        </c:manualLayout>
      </c:layout>
      <c:barChart>
        <c:barDir val="col"/>
        <c:grouping val="clustered"/>
        <c:varyColors val="0"/>
        <c:ser>
          <c:idx val="0"/>
          <c:order val="0"/>
          <c:tx>
            <c:strRef>
              <c:f>Sheet1!$B$1</c:f>
              <c:strCache>
                <c:ptCount val="1"/>
                <c:pt idx="0">
                  <c:v>Pasajeros</c:v>
                </c:pt>
              </c:strCache>
            </c:strRef>
          </c:tx>
          <c:spPr>
            <a:solidFill>
              <a:srgbClr val="7030A0"/>
            </a:solidFill>
            <a:ln>
              <a:solidFill>
                <a:srgbClr val="7030A0"/>
              </a:solidFill>
            </a:ln>
            <a:effectLst/>
          </c:spPr>
          <c:invertIfNegative val="0"/>
          <c:dLbls>
            <c:delete val="1"/>
          </c:dLbls>
          <c:cat>
            <c:strRef>
              <c:f>Sheet1!$A$2:$A$11</c:f>
              <c:strCache>
                <c:ptCount val="10"/>
                <c:pt idx="0">
                  <c:v>CUN-MEX</c:v>
                </c:pt>
                <c:pt idx="1">
                  <c:v>MEX-MTY</c:v>
                </c:pt>
                <c:pt idx="2">
                  <c:v>GDL-MEX</c:v>
                </c:pt>
                <c:pt idx="3">
                  <c:v>MEX-TIJ</c:v>
                </c:pt>
                <c:pt idx="4">
                  <c:v>GDL-TIJ</c:v>
                </c:pt>
                <c:pt idx="5">
                  <c:v>MEX-MID</c:v>
                </c:pt>
                <c:pt idx="6">
                  <c:v>CUN-MTY</c:v>
                </c:pt>
                <c:pt idx="7">
                  <c:v>MEX-PVR</c:v>
                </c:pt>
                <c:pt idx="8">
                  <c:v>CUN-GDL</c:v>
                </c:pt>
                <c:pt idx="9">
                  <c:v>MEX-SJD</c:v>
                </c:pt>
              </c:strCache>
            </c:strRef>
          </c:cat>
          <c:val>
            <c:numRef>
              <c:f>Sheet1!$B$2:$B$11</c:f>
              <c:numCache>
                <c:formatCode>_(* #,##0_);_(* \(#,##0\);_(* "-"??_);_(@_)</c:formatCode>
                <c:ptCount val="10"/>
                <c:pt idx="0">
                  <c:v>4492362</c:v>
                </c:pt>
                <c:pt idx="1">
                  <c:v>3382822</c:v>
                </c:pt>
                <c:pt idx="2">
                  <c:v>2975980</c:v>
                </c:pt>
                <c:pt idx="3">
                  <c:v>2288268</c:v>
                </c:pt>
                <c:pt idx="4">
                  <c:v>2120386</c:v>
                </c:pt>
                <c:pt idx="5">
                  <c:v>1894489</c:v>
                </c:pt>
                <c:pt idx="6">
                  <c:v>1782967</c:v>
                </c:pt>
                <c:pt idx="7">
                  <c:v>1117941</c:v>
                </c:pt>
                <c:pt idx="8">
                  <c:v>1086618</c:v>
                </c:pt>
                <c:pt idx="9">
                  <c:v>1064856</c:v>
                </c:pt>
              </c:numCache>
            </c:numRef>
          </c:val>
          <c:extLst>
            <c:ext xmlns:c16="http://schemas.microsoft.com/office/drawing/2014/chart" uri="{C3380CC4-5D6E-409C-BE32-E72D297353CC}">
              <c16:uniqueId val="{00000000-AB9A-4BCD-88E8-1A1247B85A6F}"/>
            </c:ext>
          </c:extLst>
        </c:ser>
        <c:ser>
          <c:idx val="1"/>
          <c:order val="1"/>
          <c:tx>
            <c:strRef>
              <c:f>Sheet1!$C$1</c:f>
              <c:strCache>
                <c:ptCount val="1"/>
                <c:pt idx="0">
                  <c:v>Asientos</c:v>
                </c:pt>
              </c:strCache>
            </c:strRef>
          </c:tx>
          <c:spPr>
            <a:solidFill>
              <a:srgbClr val="92D050"/>
            </a:solidFill>
            <a:ln>
              <a:solidFill>
                <a:srgbClr val="92D050"/>
              </a:solidFill>
            </a:ln>
            <a:effectLst/>
          </c:spPr>
          <c:invertIfNegative val="0"/>
          <c:dLbls>
            <c:delete val="1"/>
          </c:dLbls>
          <c:cat>
            <c:strRef>
              <c:f>Sheet1!$A$2:$A$11</c:f>
              <c:strCache>
                <c:ptCount val="10"/>
                <c:pt idx="0">
                  <c:v>CUN-MEX</c:v>
                </c:pt>
                <c:pt idx="1">
                  <c:v>MEX-MTY</c:v>
                </c:pt>
                <c:pt idx="2">
                  <c:v>GDL-MEX</c:v>
                </c:pt>
                <c:pt idx="3">
                  <c:v>MEX-TIJ</c:v>
                </c:pt>
                <c:pt idx="4">
                  <c:v>GDL-TIJ</c:v>
                </c:pt>
                <c:pt idx="5">
                  <c:v>MEX-MID</c:v>
                </c:pt>
                <c:pt idx="6">
                  <c:v>CUN-MTY</c:v>
                </c:pt>
                <c:pt idx="7">
                  <c:v>MEX-PVR</c:v>
                </c:pt>
                <c:pt idx="8">
                  <c:v>CUN-GDL</c:v>
                </c:pt>
                <c:pt idx="9">
                  <c:v>MEX-SJD</c:v>
                </c:pt>
              </c:strCache>
            </c:strRef>
          </c:cat>
          <c:val>
            <c:numRef>
              <c:f>Sheet1!$C$2:$C$11</c:f>
              <c:numCache>
                <c:formatCode>General</c:formatCode>
                <c:ptCount val="10"/>
                <c:pt idx="0">
                  <c:v>4989473</c:v>
                </c:pt>
                <c:pt idx="1">
                  <c:v>4060937</c:v>
                </c:pt>
                <c:pt idx="2">
                  <c:v>3557391</c:v>
                </c:pt>
                <c:pt idx="3">
                  <c:v>2686215</c:v>
                </c:pt>
                <c:pt idx="4">
                  <c:v>2635984</c:v>
                </c:pt>
                <c:pt idx="5">
                  <c:v>2104196</c:v>
                </c:pt>
                <c:pt idx="6">
                  <c:v>2007342</c:v>
                </c:pt>
                <c:pt idx="7">
                  <c:v>1360472</c:v>
                </c:pt>
                <c:pt idx="8">
                  <c:v>1265356</c:v>
                </c:pt>
                <c:pt idx="9">
                  <c:v>1231315</c:v>
                </c:pt>
              </c:numCache>
            </c:numRef>
          </c:val>
          <c:extLst>
            <c:ext xmlns:c16="http://schemas.microsoft.com/office/drawing/2014/chart" uri="{C3380CC4-5D6E-409C-BE32-E72D297353CC}">
              <c16:uniqueId val="{00000000-387B-4144-A891-AA2B8252FE9D}"/>
            </c:ext>
          </c:extLst>
        </c:ser>
        <c:dLbls>
          <c:dLblPos val="outEnd"/>
          <c:showLegendKey val="0"/>
          <c:showVal val="1"/>
          <c:showCatName val="0"/>
          <c:showSerName val="0"/>
          <c:showPercent val="0"/>
          <c:showBubbleSize val="0"/>
        </c:dLbls>
        <c:gapWidth val="100"/>
        <c:axId val="437412440"/>
        <c:axId val="372964880"/>
      </c:barChart>
      <c:catAx>
        <c:axId val="4374124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372964880"/>
        <c:crosses val="autoZero"/>
        <c:auto val="1"/>
        <c:lblAlgn val="ctr"/>
        <c:lblOffset val="100"/>
        <c:noMultiLvlLbl val="0"/>
      </c:catAx>
      <c:valAx>
        <c:axId val="372964880"/>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7412440"/>
        <c:crosses val="autoZero"/>
        <c:crossBetween val="between"/>
        <c:majorUnit val="1000000"/>
        <c:dispUnits>
          <c:builtInUnit val="millions"/>
          <c:dispUnitsLbl>
            <c:layout>
              <c:manualLayout>
                <c:xMode val="edge"/>
                <c:yMode val="edge"/>
                <c:x val="1.0480196871066926E-2"/>
                <c:y val="0.36081493899415185"/>
              </c:manualLayout>
            </c:layout>
            <c:tx>
              <c:rich>
                <a:bodyPr rot="-5400000" spcFirstLastPara="1" vertOverflow="ellipsis" vert="horz" wrap="square" anchor="ctr" anchorCtr="1"/>
                <a:lstStyle/>
                <a:p>
                  <a:pPr>
                    <a:defRPr sz="1197" b="1" i="0" u="none" strike="noStrike" kern="1200" baseline="0">
                      <a:solidFill>
                        <a:schemeClr val="tx2"/>
                      </a:solidFill>
                      <a:latin typeface="Museo Sans 300" panose="02000000000000000000" pitchFamily="50" charset="0"/>
                      <a:ea typeface="+mn-ea"/>
                      <a:cs typeface="+mn-cs"/>
                    </a:defRPr>
                  </a:pPr>
                  <a:r>
                    <a:rPr lang="en-US" dirty="0" err="1"/>
                    <a:t>Millones</a:t>
                  </a:r>
                  <a:endParaRPr lang="en-US" dirty="0"/>
                </a:p>
              </c:rich>
            </c:tx>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useo Sans 300" panose="02000000000000000000" pitchFamily="50" charset="0"/>
                    <a:ea typeface="+mn-ea"/>
                    <a:cs typeface="+mn-cs"/>
                  </a:defRPr>
                </a:pPr>
                <a:endParaRPr lang="en-US"/>
              </a:p>
            </c:txPr>
          </c:dispUnitsLbl>
        </c:dispUnits>
      </c:valAx>
      <c:spPr>
        <a:noFill/>
        <a:ln>
          <a:noFill/>
        </a:ln>
        <a:effectLst/>
      </c:spPr>
    </c:plotArea>
    <c:legend>
      <c:legendPos val="b"/>
      <c:layout>
        <c:manualLayout>
          <c:xMode val="edge"/>
          <c:yMode val="edge"/>
          <c:x val="0.40217820982330649"/>
          <c:y val="0.93844495980875697"/>
          <c:w val="0.20208268794377662"/>
          <c:h val="5.646281976087634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8.0218955404492504E-2"/>
          <c:y val="3.5078559416310585E-2"/>
          <c:w val="0.8862680271567499"/>
          <c:h val="0.77093475336291317"/>
        </c:manualLayout>
      </c:layout>
      <c:barChart>
        <c:barDir val="col"/>
        <c:grouping val="clustered"/>
        <c:varyColors val="0"/>
        <c:ser>
          <c:idx val="0"/>
          <c:order val="0"/>
          <c:tx>
            <c:strRef>
              <c:f>Sheet1!$B$1</c:f>
              <c:strCache>
                <c:ptCount val="1"/>
                <c:pt idx="0">
                  <c:v>Pax Traffic</c:v>
                </c:pt>
              </c:strCache>
            </c:strRef>
          </c:tx>
          <c:spPr>
            <a:solidFill>
              <a:srgbClr val="92D050"/>
            </a:solidFill>
            <a:ln>
              <a:solidFill>
                <a:srgbClr val="92D050"/>
              </a:solidFill>
            </a:ln>
            <a:effectLst/>
          </c:spPr>
          <c:invertIfNegative val="0"/>
          <c:dLbls>
            <c:delete val="1"/>
          </c:dLbls>
          <c:cat>
            <c:strRef>
              <c:f>Sheet1!$A$2:$A$16</c:f>
              <c:strCache>
                <c:ptCount val="15"/>
                <c:pt idx="0">
                  <c:v>CUN-MEX</c:v>
                </c:pt>
                <c:pt idx="1">
                  <c:v>MEX-MTY</c:v>
                </c:pt>
                <c:pt idx="2">
                  <c:v>GDL-MEX</c:v>
                </c:pt>
                <c:pt idx="3">
                  <c:v>GDL-TIJ</c:v>
                </c:pt>
                <c:pt idx="4">
                  <c:v>MEX-TIJ</c:v>
                </c:pt>
                <c:pt idx="5">
                  <c:v>CUN-MTY</c:v>
                </c:pt>
                <c:pt idx="6">
                  <c:v>MEX-MID</c:v>
                </c:pt>
                <c:pt idx="7">
                  <c:v>CUN-GDL</c:v>
                </c:pt>
                <c:pt idx="8">
                  <c:v>GDL-MTY</c:v>
                </c:pt>
                <c:pt idx="9">
                  <c:v>CUL-TIJ</c:v>
                </c:pt>
                <c:pt idx="10">
                  <c:v>MEX-PVR</c:v>
                </c:pt>
                <c:pt idx="11">
                  <c:v>MEX-SJD</c:v>
                </c:pt>
                <c:pt idx="12">
                  <c:v>BJX-TIJ</c:v>
                </c:pt>
                <c:pt idx="13">
                  <c:v>MEX-TGZ</c:v>
                </c:pt>
                <c:pt idx="14">
                  <c:v>HMO-MEX</c:v>
                </c:pt>
              </c:strCache>
            </c:strRef>
          </c:cat>
          <c:val>
            <c:numRef>
              <c:f>Sheet1!$B$2:$B$16</c:f>
              <c:numCache>
                <c:formatCode>_(* #,##0_);_(* \(#,##0\);_(* "-"??_);_(@_)</c:formatCode>
                <c:ptCount val="15"/>
                <c:pt idx="0">
                  <c:v>3687932.18</c:v>
                </c:pt>
                <c:pt idx="1">
                  <c:v>2877459.8499999996</c:v>
                </c:pt>
                <c:pt idx="2">
                  <c:v>2371759.2800000003</c:v>
                </c:pt>
                <c:pt idx="3">
                  <c:v>2050821.89</c:v>
                </c:pt>
                <c:pt idx="4">
                  <c:v>1900235.2499999998</c:v>
                </c:pt>
                <c:pt idx="5">
                  <c:v>1681778.5799999998</c:v>
                </c:pt>
                <c:pt idx="6">
                  <c:v>1555478.7400000002</c:v>
                </c:pt>
                <c:pt idx="7">
                  <c:v>1067105.76</c:v>
                </c:pt>
                <c:pt idx="8">
                  <c:v>953850.09999999986</c:v>
                </c:pt>
                <c:pt idx="9">
                  <c:v>938745.17</c:v>
                </c:pt>
                <c:pt idx="10">
                  <c:v>889232.82000000007</c:v>
                </c:pt>
                <c:pt idx="11">
                  <c:v>880711.75000000012</c:v>
                </c:pt>
                <c:pt idx="12">
                  <c:v>712374.35999999987</c:v>
                </c:pt>
                <c:pt idx="13">
                  <c:v>702915.42000000016</c:v>
                </c:pt>
                <c:pt idx="14">
                  <c:v>677303.84000000008</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axId val="437432368"/>
        <c:axId val="437430800"/>
      </c:barChart>
      <c:catAx>
        <c:axId val="43743236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437430800"/>
        <c:crosses val="autoZero"/>
        <c:auto val="1"/>
        <c:lblAlgn val="ctr"/>
        <c:lblOffset val="100"/>
        <c:noMultiLvlLbl val="0"/>
      </c:catAx>
      <c:valAx>
        <c:axId val="437430800"/>
        <c:scaling>
          <c:orientation val="minMax"/>
        </c:scaling>
        <c:delete val="0"/>
        <c:axPos val="l"/>
        <c:title>
          <c:tx>
            <c:rich>
              <a:bodyPr rot="-5400000" spcFirstLastPara="1" vertOverflow="ellipsis" vert="horz" wrap="square" anchor="ctr" anchorCtr="1"/>
              <a:lstStyle/>
              <a:p>
                <a:pPr>
                  <a:defRPr sz="1100" b="0" i="0" u="none" strike="noStrike" kern="1200" baseline="0">
                    <a:solidFill>
                      <a:schemeClr val="tx2"/>
                    </a:solidFill>
                    <a:latin typeface="Museo Sans 300" panose="02000000000000000000" pitchFamily="50" charset="0"/>
                    <a:ea typeface="+mn-ea"/>
                    <a:cs typeface="+mn-cs"/>
                  </a:defRPr>
                </a:pPr>
                <a:r>
                  <a:rPr lang="en-US" sz="1100" b="0" dirty="0" err="1"/>
                  <a:t>Millones</a:t>
                </a:r>
                <a:r>
                  <a:rPr lang="en-US" sz="1100" b="0" dirty="0"/>
                  <a:t> de </a:t>
                </a:r>
                <a:r>
                  <a:rPr lang="en-US" sz="1100" b="0" dirty="0" err="1"/>
                  <a:t>Pasajeros</a:t>
                </a:r>
                <a:endParaRPr lang="en-US" sz="1100" b="0" dirty="0"/>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7432368"/>
        <c:crosses val="autoZero"/>
        <c:crossBetween val="between"/>
        <c:majorUnit val="1000000"/>
        <c:dispUnits>
          <c:builtInUnit val="million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24360316984774"/>
          <c:y val="4.1400836214099519E-2"/>
          <c:w val="0.48570915187370478"/>
          <c:h val="0.81328047028905759"/>
        </c:manualLayout>
      </c:layout>
      <c:pie3DChart>
        <c:varyColors val="1"/>
        <c:ser>
          <c:idx val="0"/>
          <c:order val="0"/>
          <c:tx>
            <c:strRef>
              <c:f>Sheet1!$B$1</c:f>
              <c:strCache>
                <c:ptCount val="1"/>
                <c:pt idx="0">
                  <c:v>Column1</c:v>
                </c:pt>
              </c:strCache>
            </c:strRef>
          </c:tx>
          <c:spPr>
            <a:scene3d>
              <a:camera prst="orthographicFront"/>
              <a:lightRig rig="threePt" dir="t"/>
            </a:scene3d>
            <a:sp3d>
              <a:bevelT/>
            </a:sp3d>
          </c:spPr>
          <c:dPt>
            <c:idx val="0"/>
            <c:bubble3D val="0"/>
            <c:spPr>
              <a:solidFill>
                <a:schemeClr val="accent1">
                  <a:tint val="58000"/>
                </a:schemeClr>
              </a:solidFill>
              <a:ln>
                <a:noFill/>
              </a:ln>
              <a:effectLst/>
              <a:scene3d>
                <a:camera prst="orthographicFront"/>
                <a:lightRig rig="threePt" dir="t"/>
              </a:scene3d>
              <a:sp3d>
                <a:bevelT/>
              </a:sp3d>
            </c:spPr>
            <c:extLst>
              <c:ext xmlns:c16="http://schemas.microsoft.com/office/drawing/2014/chart" uri="{C3380CC4-5D6E-409C-BE32-E72D297353CC}">
                <c16:uniqueId val="{00000001-38E4-46AE-A21E-C1A6DE075223}"/>
              </c:ext>
            </c:extLst>
          </c:dPt>
          <c:dPt>
            <c:idx val="1"/>
            <c:bubble3D val="0"/>
            <c:spPr>
              <a:solidFill>
                <a:schemeClr val="accent1">
                  <a:tint val="86000"/>
                </a:schemeClr>
              </a:solidFill>
              <a:ln>
                <a:noFill/>
              </a:ln>
              <a:effectLst/>
              <a:scene3d>
                <a:camera prst="orthographicFront"/>
                <a:lightRig rig="threePt" dir="t"/>
              </a:scene3d>
              <a:sp3d>
                <a:bevelT/>
              </a:sp3d>
            </c:spPr>
            <c:extLst>
              <c:ext xmlns:c16="http://schemas.microsoft.com/office/drawing/2014/chart" uri="{C3380CC4-5D6E-409C-BE32-E72D297353CC}">
                <c16:uniqueId val="{00000003-38E4-46AE-A21E-C1A6DE075223}"/>
              </c:ext>
            </c:extLst>
          </c:dPt>
          <c:dPt>
            <c:idx val="2"/>
            <c:bubble3D val="0"/>
            <c:spPr>
              <a:solidFill>
                <a:schemeClr val="accent1">
                  <a:shade val="65000"/>
                </a:schemeClr>
              </a:solidFill>
              <a:ln>
                <a:noFill/>
              </a:ln>
              <a:effectLst/>
              <a:scene3d>
                <a:camera prst="orthographicFront"/>
                <a:lightRig rig="threePt" dir="t"/>
              </a:scene3d>
              <a:sp3d>
                <a:bevelT/>
              </a:sp3d>
            </c:spPr>
            <c:extLst>
              <c:ext xmlns:c16="http://schemas.microsoft.com/office/drawing/2014/chart" uri="{C3380CC4-5D6E-409C-BE32-E72D297353CC}">
                <c16:uniqueId val="{00000004-24D4-4892-BBA3-809ABEB598D6}"/>
              </c:ext>
            </c:extLst>
          </c:dPt>
          <c:dLbls>
            <c:dLbl>
              <c:idx val="2"/>
              <c:layout>
                <c:manualLayout>
                  <c:x val="8.0495968154031705E-2"/>
                  <c:y val="1.6061871586480357E-3"/>
                </c:manualLayout>
              </c:layout>
              <c:numFmt formatCode="0.00%" sourceLinked="0"/>
              <c:spPr>
                <a:noFill/>
                <a:ln>
                  <a:solidFill>
                    <a:schemeClr val="accent1"/>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24D4-4892-BBA3-809ABEB598D6}"/>
                </c:ext>
              </c:extLst>
            </c:dLbl>
            <c:numFmt formatCode="0.0%" sourceLinked="0"/>
            <c:spPr>
              <a:noFill/>
              <a:ln>
                <a:solidFill>
                  <a:schemeClr val="accent1"/>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Sheet1!$A$2:$A$4</c:f>
              <c:strCache>
                <c:ptCount val="3"/>
                <c:pt idx="0">
                  <c:v>Directo</c:v>
                </c:pt>
                <c:pt idx="1">
                  <c:v>1 Conexion</c:v>
                </c:pt>
                <c:pt idx="2">
                  <c:v>&gt; 1 Conexion</c:v>
                </c:pt>
              </c:strCache>
            </c:strRef>
          </c:cat>
          <c:val>
            <c:numRef>
              <c:f>Sheet1!$B$2:$B$4</c:f>
              <c:numCache>
                <c:formatCode>_(* #,##0_);_(* \(#,##0\);_(* "-"??_);_(@_)</c:formatCode>
                <c:ptCount val="3"/>
                <c:pt idx="0">
                  <c:v>54231839</c:v>
                </c:pt>
                <c:pt idx="1">
                  <c:v>2965489</c:v>
                </c:pt>
                <c:pt idx="2" formatCode="#,##0">
                  <c:v>3388</c:v>
                </c:pt>
              </c:numCache>
            </c:numRef>
          </c:val>
          <c:extLst>
            <c:ext xmlns:c16="http://schemas.microsoft.com/office/drawing/2014/chart" uri="{C3380CC4-5D6E-409C-BE32-E72D297353CC}">
              <c16:uniqueId val="{00000006-38E4-46AE-A21E-C1A6DE075223}"/>
            </c:ext>
          </c:extLst>
        </c:ser>
        <c:dLbls>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6648913380649506"/>
          <c:y val="0.14000328415714045"/>
          <c:w val="0.25102895442217094"/>
          <c:h val="0.6223673045233778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r>
              <a:rPr lang="es-419" dirty="0"/>
              <a:t>Principales Hubs de Conexión Domésticos</a:t>
            </a:r>
          </a:p>
        </c:rich>
      </c:tx>
      <c:overlay val="0"/>
      <c:spPr>
        <a:noFill/>
        <a:ln>
          <a:noFill/>
        </a:ln>
        <a:effectLst/>
      </c:spPr>
      <c:txPr>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6477620918047762"/>
          <c:y val="9.5974889632118573E-2"/>
          <c:w val="0.73522386025044317"/>
          <c:h val="0.5729452383401637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delete val="1"/>
          </c:dLbls>
          <c:cat>
            <c:strRef>
              <c:f>Sheet1!$A$2:$A$11</c:f>
              <c:strCache>
                <c:ptCount val="10"/>
                <c:pt idx="0">
                  <c:v>MEX</c:v>
                </c:pt>
                <c:pt idx="1">
                  <c:v>MTY</c:v>
                </c:pt>
                <c:pt idx="2">
                  <c:v>GDL</c:v>
                </c:pt>
                <c:pt idx="3">
                  <c:v>NLU</c:v>
                </c:pt>
                <c:pt idx="4">
                  <c:v>TLC</c:v>
                </c:pt>
                <c:pt idx="5">
                  <c:v>CUL</c:v>
                </c:pt>
                <c:pt idx="6">
                  <c:v>TIJ</c:v>
                </c:pt>
                <c:pt idx="7">
                  <c:v>SJD</c:v>
                </c:pt>
                <c:pt idx="8">
                  <c:v>CUN</c:v>
                </c:pt>
                <c:pt idx="9">
                  <c:v>BJX</c:v>
                </c:pt>
              </c:strCache>
            </c:strRef>
          </c:cat>
          <c:val>
            <c:numRef>
              <c:f>Sheet1!$B$2:$B$11</c:f>
              <c:numCache>
                <c:formatCode>_(* #,##0_);_(* \(#,##0\);_(* "-"??_);_(@_)</c:formatCode>
                <c:ptCount val="10"/>
                <c:pt idx="0">
                  <c:v>2316627.1699999981</c:v>
                </c:pt>
                <c:pt idx="1">
                  <c:v>194168.63000000009</c:v>
                </c:pt>
                <c:pt idx="2">
                  <c:v>173975.5000000002</c:v>
                </c:pt>
                <c:pt idx="3">
                  <c:v>124388.07000000004</c:v>
                </c:pt>
                <c:pt idx="4">
                  <c:v>28388.87</c:v>
                </c:pt>
                <c:pt idx="5">
                  <c:v>21662.950000000004</c:v>
                </c:pt>
                <c:pt idx="6">
                  <c:v>21364.080000000002</c:v>
                </c:pt>
                <c:pt idx="7">
                  <c:v>20289.420000000002</c:v>
                </c:pt>
                <c:pt idx="8">
                  <c:v>12194.669999999993</c:v>
                </c:pt>
                <c:pt idx="9">
                  <c:v>10692.840000000004</c:v>
                </c:pt>
              </c:numCache>
            </c:numRef>
          </c:val>
          <c:extLst>
            <c:ext xmlns:c16="http://schemas.microsoft.com/office/drawing/2014/chart" uri="{C3380CC4-5D6E-409C-BE32-E72D297353CC}">
              <c16:uniqueId val="{00000000-002A-4448-A9B0-99DED93B8CFB}"/>
            </c:ext>
          </c:extLst>
        </c:ser>
        <c:dLbls>
          <c:dLblPos val="outEnd"/>
          <c:showLegendKey val="0"/>
          <c:showVal val="1"/>
          <c:showCatName val="0"/>
          <c:showSerName val="0"/>
          <c:showPercent val="0"/>
          <c:showBubbleSize val="0"/>
        </c:dLbls>
        <c:gapWidth val="100"/>
        <c:axId val="439416488"/>
        <c:axId val="439416880"/>
      </c:barChart>
      <c:catAx>
        <c:axId val="43941648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439416880"/>
        <c:crosses val="autoZero"/>
        <c:auto val="1"/>
        <c:lblAlgn val="ctr"/>
        <c:lblOffset val="100"/>
        <c:noMultiLvlLbl val="0"/>
      </c:catAx>
      <c:valAx>
        <c:axId val="439416880"/>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r>
                  <a:rPr lang="en-US" dirty="0" err="1"/>
                  <a:t>Pasajeros</a:t>
                </a:r>
                <a:r>
                  <a:rPr lang="en-US" dirty="0"/>
                  <a:t> </a:t>
                </a:r>
                <a:r>
                  <a:rPr lang="en-US" dirty="0" err="1"/>
                  <a:t>en</a:t>
                </a:r>
                <a:r>
                  <a:rPr lang="en-US" dirty="0"/>
                  <a:t> </a:t>
                </a:r>
                <a:r>
                  <a:rPr lang="en-US" dirty="0" err="1"/>
                  <a:t>Conexión</a:t>
                </a:r>
                <a:endParaRPr lang="en-US" dirty="0"/>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439416488"/>
        <c:crosses val="autoZero"/>
        <c:crossBetween val="between"/>
        <c:majorUnit val="500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Museo Sans 300" panose="02000000000000000000" pitchFamily="50"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r>
              <a:rPr lang="en-US" dirty="0" err="1"/>
              <a:t>Principales</a:t>
            </a:r>
            <a:r>
              <a:rPr lang="en-US" dirty="0"/>
              <a:t> pares de </a:t>
            </a:r>
            <a:r>
              <a:rPr lang="en-US" dirty="0" err="1"/>
              <a:t>ciudades</a:t>
            </a:r>
            <a:r>
              <a:rPr lang="en-US" dirty="0"/>
              <a:t> </a:t>
            </a:r>
            <a:r>
              <a:rPr lang="en-US" dirty="0" err="1"/>
              <a:t>conectando</a:t>
            </a:r>
            <a:r>
              <a:rPr lang="en-US" dirty="0"/>
              <a:t> a </a:t>
            </a:r>
            <a:r>
              <a:rPr lang="en-US" dirty="0" err="1"/>
              <a:t>través</a:t>
            </a:r>
            <a:r>
              <a:rPr lang="en-US" dirty="0"/>
              <a:t> de MEX</a:t>
            </a:r>
          </a:p>
        </c:rich>
      </c:tx>
      <c:layout>
        <c:manualLayout>
          <c:xMode val="edge"/>
          <c:yMode val="edge"/>
          <c:x val="0.34418127625956124"/>
          <c:y val="4.9402971785413891E-2"/>
        </c:manualLayout>
      </c:layout>
      <c:overlay val="0"/>
      <c:spPr>
        <a:noFill/>
        <a:ln>
          <a:noFill/>
        </a:ln>
        <a:effectLst/>
      </c:spPr>
      <c:txPr>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6477613974955694"/>
          <c:y val="0.21673770955201926"/>
          <c:w val="0.73522386025044317"/>
          <c:h val="0.5729452383401637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delete val="1"/>
          </c:dLbls>
          <c:cat>
            <c:strRef>
              <c:f>Sheet1!$A$2:$A$11</c:f>
              <c:strCache>
                <c:ptCount val="10"/>
                <c:pt idx="0">
                  <c:v>CUN-TIJ</c:v>
                </c:pt>
                <c:pt idx="1">
                  <c:v>MID-TIJ</c:v>
                </c:pt>
                <c:pt idx="2">
                  <c:v>CUN-GDL</c:v>
                </c:pt>
                <c:pt idx="3">
                  <c:v>CUN-HMO</c:v>
                </c:pt>
                <c:pt idx="4">
                  <c:v>CUN-SJD</c:v>
                </c:pt>
                <c:pt idx="5">
                  <c:v>CUN-CUU</c:v>
                </c:pt>
                <c:pt idx="6">
                  <c:v>CUN-PVR</c:v>
                </c:pt>
                <c:pt idx="7">
                  <c:v>TGZ-TIJ</c:v>
                </c:pt>
                <c:pt idx="8">
                  <c:v>GDL-MID</c:v>
                </c:pt>
                <c:pt idx="9">
                  <c:v>AGU-CUN</c:v>
                </c:pt>
              </c:strCache>
            </c:strRef>
          </c:cat>
          <c:val>
            <c:numRef>
              <c:f>Sheet1!$B$2:$B$11</c:f>
              <c:numCache>
                <c:formatCode>_(* #,##0_);_(* \(#,##0\);_(* "-"??_);_(@_)</c:formatCode>
                <c:ptCount val="10"/>
                <c:pt idx="0">
                  <c:v>42595.05</c:v>
                </c:pt>
                <c:pt idx="1">
                  <c:v>34945.83</c:v>
                </c:pt>
                <c:pt idx="2">
                  <c:v>28242.660000000003</c:v>
                </c:pt>
                <c:pt idx="3">
                  <c:v>26897.43</c:v>
                </c:pt>
                <c:pt idx="4">
                  <c:v>24305.3</c:v>
                </c:pt>
                <c:pt idx="5">
                  <c:v>22612.129999999997</c:v>
                </c:pt>
                <c:pt idx="6">
                  <c:v>22091.379999999997</c:v>
                </c:pt>
                <c:pt idx="7">
                  <c:v>19371.13</c:v>
                </c:pt>
                <c:pt idx="8">
                  <c:v>19207.02</c:v>
                </c:pt>
                <c:pt idx="9">
                  <c:v>17932.57</c:v>
                </c:pt>
              </c:numCache>
            </c:numRef>
          </c:val>
          <c:extLst>
            <c:ext xmlns:c16="http://schemas.microsoft.com/office/drawing/2014/chart" uri="{C3380CC4-5D6E-409C-BE32-E72D297353CC}">
              <c16:uniqueId val="{00000000-48CC-46B0-81C7-87982FC338D9}"/>
            </c:ext>
          </c:extLst>
        </c:ser>
        <c:dLbls>
          <c:dLblPos val="outEnd"/>
          <c:showLegendKey val="0"/>
          <c:showVal val="1"/>
          <c:showCatName val="0"/>
          <c:showSerName val="0"/>
          <c:showPercent val="0"/>
          <c:showBubbleSize val="0"/>
        </c:dLbls>
        <c:gapWidth val="100"/>
        <c:axId val="439414920"/>
        <c:axId val="439413352"/>
      </c:barChart>
      <c:catAx>
        <c:axId val="4394149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700" b="0" i="0" u="none" strike="noStrike" kern="1200" baseline="0">
                <a:solidFill>
                  <a:schemeClr val="tx2"/>
                </a:solidFill>
                <a:latin typeface="Museo Sans 300" panose="02000000000000000000" pitchFamily="50" charset="0"/>
                <a:ea typeface="+mn-ea"/>
                <a:cs typeface="+mn-cs"/>
              </a:defRPr>
            </a:pPr>
            <a:endParaRPr lang="en-US"/>
          </a:p>
        </c:txPr>
        <c:crossAx val="439413352"/>
        <c:crosses val="autoZero"/>
        <c:auto val="1"/>
        <c:lblAlgn val="ctr"/>
        <c:lblOffset val="100"/>
        <c:noMultiLvlLbl val="0"/>
      </c:catAx>
      <c:valAx>
        <c:axId val="439413352"/>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r>
                  <a:rPr lang="en-US" dirty="0" err="1"/>
                  <a:t>Pasajeros</a:t>
                </a:r>
                <a:r>
                  <a:rPr lang="en-US" dirty="0"/>
                  <a:t> </a:t>
                </a:r>
                <a:r>
                  <a:rPr lang="en-US" dirty="0" err="1"/>
                  <a:t>en</a:t>
                </a:r>
                <a:r>
                  <a:rPr lang="en-US" dirty="0"/>
                  <a:t> </a:t>
                </a:r>
                <a:r>
                  <a:rPr lang="en-US" dirty="0" err="1"/>
                  <a:t>Conexión</a:t>
                </a:r>
                <a:endParaRPr lang="en-US" dirty="0"/>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4394149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Museo Sans 300" panose="02000000000000000000" pitchFamily="50"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crecimiento por capacidad de asientos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9.9148723210938969E-2"/>
          <c:w val="0.75375597296892094"/>
          <c:h val="0.66426125732078356"/>
        </c:manualLayout>
      </c:layout>
      <c:barChart>
        <c:barDir val="col"/>
        <c:grouping val="clustered"/>
        <c:varyColors val="0"/>
        <c:ser>
          <c:idx val="0"/>
          <c:order val="0"/>
          <c:tx>
            <c:strRef>
              <c:f>Sheet1!$B$1</c:f>
              <c:strCache>
                <c:ptCount val="1"/>
                <c:pt idx="0">
                  <c:v>Series 3</c:v>
                </c:pt>
              </c:strCache>
            </c:strRef>
          </c:tx>
          <c:spPr>
            <a:solidFill>
              <a:srgbClr val="92D050"/>
            </a:solidFill>
            <a:ln>
              <a:solidFill>
                <a:srgbClr val="92D050"/>
              </a:solid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0-4065-4EEB-B5B8-0B5CF496E57A}"/>
              </c:ext>
            </c:extLst>
          </c:dPt>
          <c:dLbls>
            <c:delete val="1"/>
          </c:dLbls>
          <c:cat>
            <c:strRef>
              <c:f>Sheet1!$A$2:$A$11</c:f>
              <c:strCache>
                <c:ptCount val="10"/>
                <c:pt idx="0">
                  <c:v>CUN-NLU</c:v>
                </c:pt>
                <c:pt idx="1">
                  <c:v>CUN-TLC</c:v>
                </c:pt>
                <c:pt idx="2">
                  <c:v>MTY-TLC</c:v>
                </c:pt>
                <c:pt idx="3">
                  <c:v>MTY-QRO</c:v>
                </c:pt>
                <c:pt idx="4">
                  <c:v>MTY-TIJ</c:v>
                </c:pt>
                <c:pt idx="5">
                  <c:v>MTY-NLU</c:v>
                </c:pt>
                <c:pt idx="6">
                  <c:v>NLU-TIJ</c:v>
                </c:pt>
                <c:pt idx="7">
                  <c:v>GDL-MID</c:v>
                </c:pt>
                <c:pt idx="8">
                  <c:v>CUN-TIJ</c:v>
                </c:pt>
                <c:pt idx="9">
                  <c:v>PVR-TLC</c:v>
                </c:pt>
              </c:strCache>
            </c:strRef>
          </c:cat>
          <c:val>
            <c:numRef>
              <c:f>Sheet1!$B$2:$B$11</c:f>
              <c:numCache>
                <c:formatCode>General</c:formatCode>
                <c:ptCount val="10"/>
                <c:pt idx="0">
                  <c:v>559877</c:v>
                </c:pt>
                <c:pt idx="1">
                  <c:v>332346</c:v>
                </c:pt>
                <c:pt idx="2">
                  <c:v>284172</c:v>
                </c:pt>
                <c:pt idx="3">
                  <c:v>265534</c:v>
                </c:pt>
                <c:pt idx="4">
                  <c:v>204757</c:v>
                </c:pt>
                <c:pt idx="5">
                  <c:v>176024</c:v>
                </c:pt>
                <c:pt idx="6">
                  <c:v>170766</c:v>
                </c:pt>
                <c:pt idx="7">
                  <c:v>166320</c:v>
                </c:pt>
                <c:pt idx="8">
                  <c:v>159907</c:v>
                </c:pt>
                <c:pt idx="9">
                  <c:v>151008</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439411392"/>
        <c:axId val="439414528"/>
      </c:barChart>
      <c:catAx>
        <c:axId val="43941139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439414528"/>
        <c:crosses val="autoZero"/>
        <c:auto val="1"/>
        <c:lblAlgn val="ctr"/>
        <c:lblOffset val="100"/>
        <c:noMultiLvlLbl val="0"/>
      </c:catAx>
      <c:valAx>
        <c:axId val="439414528"/>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394113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crecimiento por tráfico de pasajeros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0.11516628754226998"/>
          <c:w val="0.79289400573870406"/>
          <c:h val="0.64824369298945261"/>
        </c:manualLayout>
      </c:layout>
      <c:barChart>
        <c:barDir val="col"/>
        <c:grouping val="clustered"/>
        <c:varyColors val="0"/>
        <c:ser>
          <c:idx val="0"/>
          <c:order val="0"/>
          <c:tx>
            <c:strRef>
              <c:f>Sheet1!$B$1</c:f>
              <c:strCache>
                <c:ptCount val="1"/>
                <c:pt idx="0">
                  <c:v>Series 3</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1-ADE8-41D6-B47E-573ED28C7B44}"/>
              </c:ext>
            </c:extLst>
          </c:dPt>
          <c:dLbls>
            <c:delete val="1"/>
          </c:dLbls>
          <c:cat>
            <c:strRef>
              <c:f>Sheet1!$A$2:$A$11</c:f>
              <c:strCache>
                <c:ptCount val="10"/>
                <c:pt idx="0">
                  <c:v>CUN-NLU</c:v>
                </c:pt>
                <c:pt idx="1">
                  <c:v>CUN-TLC</c:v>
                </c:pt>
                <c:pt idx="2">
                  <c:v>MTY-TLC</c:v>
                </c:pt>
                <c:pt idx="3">
                  <c:v>MEX-MTY</c:v>
                </c:pt>
                <c:pt idx="4">
                  <c:v>MTY-QRO</c:v>
                </c:pt>
                <c:pt idx="5">
                  <c:v>CUN-MTY</c:v>
                </c:pt>
                <c:pt idx="6">
                  <c:v>MTY-NLU</c:v>
                </c:pt>
                <c:pt idx="7">
                  <c:v>NLU-TIJ</c:v>
                </c:pt>
                <c:pt idx="8">
                  <c:v>GDL-MID</c:v>
                </c:pt>
                <c:pt idx="9">
                  <c:v>SJD-TLC</c:v>
                </c:pt>
              </c:strCache>
            </c:strRef>
          </c:cat>
          <c:val>
            <c:numRef>
              <c:f>Sheet1!$B$2:$B$11</c:f>
              <c:numCache>
                <c:formatCode>_(* #,##0.00_);_(* \(#,##0.00\);_(* "-"??_);_(@_)</c:formatCode>
                <c:ptCount val="10"/>
                <c:pt idx="0">
                  <c:v>474294.2</c:v>
                </c:pt>
                <c:pt idx="1">
                  <c:v>272963.90000000002</c:v>
                </c:pt>
                <c:pt idx="2">
                  <c:v>209037.3</c:v>
                </c:pt>
                <c:pt idx="3">
                  <c:v>191351.4</c:v>
                </c:pt>
                <c:pt idx="4">
                  <c:v>191218.9</c:v>
                </c:pt>
                <c:pt idx="5">
                  <c:v>155995.6</c:v>
                </c:pt>
                <c:pt idx="6">
                  <c:v>150724.5</c:v>
                </c:pt>
                <c:pt idx="7">
                  <c:v>132019.70000000001</c:v>
                </c:pt>
                <c:pt idx="8">
                  <c:v>128246.8</c:v>
                </c:pt>
                <c:pt idx="9">
                  <c:v>123500.2</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439412568"/>
        <c:axId val="439415312"/>
      </c:barChart>
      <c:catAx>
        <c:axId val="43941256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439415312"/>
        <c:crosses val="autoZero"/>
        <c:auto val="1"/>
        <c:lblAlgn val="ctr"/>
        <c:lblOffset val="100"/>
        <c:noMultiLvlLbl val="0"/>
      </c:catAx>
      <c:valAx>
        <c:axId val="439415312"/>
        <c:scaling>
          <c:orientation val="minMax"/>
        </c:scaling>
        <c:delete val="0"/>
        <c:axPos val="l"/>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394125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decrecimiento en capacidad de sillas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5402405258785895"/>
          <c:y val="0.29135949518691112"/>
          <c:w val="0.75375597296892094"/>
          <c:h val="0.66426125732078356"/>
        </c:manualLayout>
      </c:layout>
      <c:barChart>
        <c:barDir val="col"/>
        <c:grouping val="clustered"/>
        <c:varyColors val="0"/>
        <c:ser>
          <c:idx val="0"/>
          <c:order val="0"/>
          <c:tx>
            <c:strRef>
              <c:f>Sheet1!$B$1</c:f>
              <c:strCache>
                <c:ptCount val="1"/>
                <c:pt idx="0">
                  <c:v>Series 3</c:v>
                </c:pt>
              </c:strCache>
            </c:strRef>
          </c:tx>
          <c:spPr>
            <a:solidFill>
              <a:srgbClr val="92D050"/>
            </a:solidFill>
            <a:ln>
              <a:solidFill>
                <a:srgbClr val="92D050"/>
              </a:solid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0-4065-4EEB-B5B8-0B5CF496E57A}"/>
              </c:ext>
            </c:extLst>
          </c:dPt>
          <c:dLbls>
            <c:delete val="1"/>
          </c:dLbls>
          <c:cat>
            <c:strRef>
              <c:f>Sheet1!$A$2:$A$11</c:f>
              <c:strCache>
                <c:ptCount val="10"/>
                <c:pt idx="0">
                  <c:v>CUN-MEX</c:v>
                </c:pt>
                <c:pt idx="1">
                  <c:v>MEX-PVR</c:v>
                </c:pt>
                <c:pt idx="2">
                  <c:v>GDL-MEX</c:v>
                </c:pt>
                <c:pt idx="3">
                  <c:v>MEX-TIJ</c:v>
                </c:pt>
                <c:pt idx="4">
                  <c:v>MEX-SJD</c:v>
                </c:pt>
                <c:pt idx="5">
                  <c:v>HUX-MEX</c:v>
                </c:pt>
                <c:pt idx="6">
                  <c:v>CUU-MEX</c:v>
                </c:pt>
                <c:pt idx="7">
                  <c:v>LAP-MEX</c:v>
                </c:pt>
                <c:pt idx="8">
                  <c:v>MEX-MID</c:v>
                </c:pt>
                <c:pt idx="9">
                  <c:v>MEX-MTY</c:v>
                </c:pt>
              </c:strCache>
            </c:strRef>
          </c:cat>
          <c:val>
            <c:numRef>
              <c:f>Sheet1!$B$2:$B$11</c:f>
              <c:numCache>
                <c:formatCode>General</c:formatCode>
                <c:ptCount val="10"/>
                <c:pt idx="0">
                  <c:v>-778566</c:v>
                </c:pt>
                <c:pt idx="1">
                  <c:v>-408878</c:v>
                </c:pt>
                <c:pt idx="2">
                  <c:v>-348259</c:v>
                </c:pt>
                <c:pt idx="3">
                  <c:v>-335182</c:v>
                </c:pt>
                <c:pt idx="4">
                  <c:v>-231111</c:v>
                </c:pt>
                <c:pt idx="5">
                  <c:v>-220323</c:v>
                </c:pt>
                <c:pt idx="6">
                  <c:v>-198846</c:v>
                </c:pt>
                <c:pt idx="7">
                  <c:v>-150854</c:v>
                </c:pt>
                <c:pt idx="8">
                  <c:v>-135543</c:v>
                </c:pt>
                <c:pt idx="9">
                  <c:v>-114238</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440762072"/>
        <c:axId val="440761288"/>
      </c:barChart>
      <c:catAx>
        <c:axId val="44076207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440761288"/>
        <c:crosses val="autoZero"/>
        <c:auto val="1"/>
        <c:lblAlgn val="ctr"/>
        <c:lblOffset val="100"/>
        <c:noMultiLvlLbl val="0"/>
      </c:catAx>
      <c:valAx>
        <c:axId val="440761288"/>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407620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numRef>
              <c:f>Sheet1!$A$2:$A$25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Sheet1!$B$2:$B$25</c:f>
              <c:numCache>
                <c:formatCode>General</c:formatCode>
                <c:ptCount val="24"/>
                <c:pt idx="0">
                  <c:v>2.6499999999999999E-2</c:v>
                </c:pt>
                <c:pt idx="1">
                  <c:v>2.63E-2</c:v>
                </c:pt>
                <c:pt idx="2">
                  <c:v>0.03</c:v>
                </c:pt>
                <c:pt idx="3">
                  <c:v>3.4599999999999999E-2</c:v>
                </c:pt>
                <c:pt idx="4">
                  <c:v>3.9399999999999998E-2</c:v>
                </c:pt>
                <c:pt idx="5">
                  <c:v>3.56E-2</c:v>
                </c:pt>
                <c:pt idx="6">
                  <c:v>3.5700000000000003E-2</c:v>
                </c:pt>
                <c:pt idx="7">
                  <c:v>3.6299999999999999E-2</c:v>
                </c:pt>
                <c:pt idx="8">
                  <c:v>3.8699999999999998E-2</c:v>
                </c:pt>
                <c:pt idx="9">
                  <c:v>5.3600000000000002E-2</c:v>
                </c:pt>
                <c:pt idx="10">
                  <c:v>5.2999999999999999E-2</c:v>
                </c:pt>
                <c:pt idx="11">
                  <c:v>5.1700000000000003E-2</c:v>
                </c:pt>
                <c:pt idx="12">
                  <c:v>4.8899999999999999E-2</c:v>
                </c:pt>
                <c:pt idx="13">
                  <c:v>4.9099999999999998E-2</c:v>
                </c:pt>
                <c:pt idx="14">
                  <c:v>4.8099999999999997E-2</c:v>
                </c:pt>
                <c:pt idx="15">
                  <c:v>4.3099999999999999E-2</c:v>
                </c:pt>
                <c:pt idx="16">
                  <c:v>3.8600000000000002E-2</c:v>
                </c:pt>
                <c:pt idx="17">
                  <c:v>3.4200000000000001E-2</c:v>
                </c:pt>
                <c:pt idx="18">
                  <c:v>3.27E-2</c:v>
                </c:pt>
                <c:pt idx="19">
                  <c:v>3.4799999999999998E-2</c:v>
                </c:pt>
                <c:pt idx="20">
                  <c:v>4.4499999999999998E-2</c:v>
                </c:pt>
                <c:pt idx="21">
                  <c:v>4.0899999999999999E-2</c:v>
                </c:pt>
                <c:pt idx="22">
                  <c:v>3.3079999999999998E-2</c:v>
                </c:pt>
                <c:pt idx="23">
                  <c:v>2.7E-2</c:v>
                </c:pt>
              </c:numCache>
            </c:numRef>
          </c:val>
          <c:smooth val="0"/>
          <c:extLst>
            <c:ext xmlns:c16="http://schemas.microsoft.com/office/drawing/2014/chart" uri="{C3380CC4-5D6E-409C-BE32-E72D297353CC}">
              <c16:uniqueId val="{00000000-1FB0-4FB2-9E29-63EB9D18034E}"/>
            </c:ext>
          </c:extLst>
        </c:ser>
        <c:dLbls>
          <c:showLegendKey val="0"/>
          <c:showVal val="0"/>
          <c:showCatName val="0"/>
          <c:showSerName val="0"/>
          <c:showPercent val="0"/>
          <c:showBubbleSize val="0"/>
        </c:dLbls>
        <c:smooth val="0"/>
        <c:axId val="371489336"/>
        <c:axId val="371494432"/>
      </c:lineChart>
      <c:catAx>
        <c:axId val="371489336"/>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b" anchorCtr="0"/>
          <a:lstStyle/>
          <a:p>
            <a:pPr>
              <a:defRPr sz="1000" b="0" i="0" u="none" strike="noStrike" kern="1200" baseline="0">
                <a:solidFill>
                  <a:schemeClr val="tx1">
                    <a:lumMod val="65000"/>
                    <a:lumOff val="35000"/>
                  </a:schemeClr>
                </a:solidFill>
                <a:latin typeface="+mn-lt"/>
                <a:ea typeface="+mn-ea"/>
                <a:cs typeface="+mn-cs"/>
              </a:defRPr>
            </a:pPr>
            <a:endParaRPr lang="en-US"/>
          </a:p>
        </c:txPr>
        <c:crossAx val="371494432"/>
        <c:crosses val="autoZero"/>
        <c:auto val="1"/>
        <c:lblAlgn val="ctr"/>
        <c:lblOffset val="100"/>
        <c:tickLblSkip val="1"/>
        <c:noMultiLvlLbl val="0"/>
      </c:catAx>
      <c:valAx>
        <c:axId val="37149443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1489336"/>
        <c:crosses val="autoZero"/>
        <c:crossBetween val="between"/>
      </c:valAx>
      <c:spPr>
        <a:noFill/>
        <a:ln>
          <a:solidFill>
            <a:schemeClr val="bg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decrecimiento en tráfico de pasajeros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0.11516628754226998"/>
          <c:w val="0.79289400573870406"/>
          <c:h val="0.64824369298945261"/>
        </c:manualLayout>
      </c:layout>
      <c:barChart>
        <c:barDir val="col"/>
        <c:grouping val="clustered"/>
        <c:varyColors val="0"/>
        <c:ser>
          <c:idx val="0"/>
          <c:order val="0"/>
          <c:tx>
            <c:strRef>
              <c:f>Sheet1!$B$1</c:f>
              <c:strCache>
                <c:ptCount val="1"/>
                <c:pt idx="0">
                  <c:v>Series 4</c:v>
                </c:pt>
              </c:strCache>
            </c:strRef>
          </c:tx>
          <c:spPr>
            <a:solidFill>
              <a:srgbClr val="7030A0"/>
            </a:solidFill>
            <a:ln>
              <a:solidFill>
                <a:srgbClr val="7030A0"/>
              </a:solidFill>
            </a:ln>
            <a:effectLst/>
          </c:spPr>
          <c:invertIfNegative val="0"/>
          <c:dLbls>
            <c:delete val="1"/>
          </c:dLbls>
          <c:cat>
            <c:strRef>
              <c:f>Sheet1!$A$2:$A$11</c:f>
              <c:strCache>
                <c:ptCount val="10"/>
                <c:pt idx="0">
                  <c:v>CUN-MEX</c:v>
                </c:pt>
                <c:pt idx="1">
                  <c:v>MEX-TIJ</c:v>
                </c:pt>
                <c:pt idx="2">
                  <c:v>MEX-PVR</c:v>
                </c:pt>
                <c:pt idx="3">
                  <c:v>MEX-SJD</c:v>
                </c:pt>
                <c:pt idx="4">
                  <c:v>HUX-MEX</c:v>
                </c:pt>
                <c:pt idx="5">
                  <c:v>LAP-MEX</c:v>
                </c:pt>
                <c:pt idx="6">
                  <c:v>GDL-TIJ</c:v>
                </c:pt>
                <c:pt idx="7">
                  <c:v>CUU-MEX</c:v>
                </c:pt>
                <c:pt idx="8">
                  <c:v>HMO-MEX</c:v>
                </c:pt>
                <c:pt idx="9">
                  <c:v>GDL-MXL</c:v>
                </c:pt>
              </c:strCache>
            </c:strRef>
          </c:cat>
          <c:val>
            <c:numRef>
              <c:f>Sheet1!$B$2:$B$11</c:f>
              <c:numCache>
                <c:formatCode>_(* #,##0.00_);_(* \(#,##0.00\);_(* "-"??_);_(@_)</c:formatCode>
                <c:ptCount val="10"/>
                <c:pt idx="0">
                  <c:v>-439762</c:v>
                </c:pt>
                <c:pt idx="1">
                  <c:v>-212974</c:v>
                </c:pt>
                <c:pt idx="2">
                  <c:v>-204188</c:v>
                </c:pt>
                <c:pt idx="3">
                  <c:v>-131456</c:v>
                </c:pt>
                <c:pt idx="4">
                  <c:v>-112753</c:v>
                </c:pt>
                <c:pt idx="5">
                  <c:v>-111636</c:v>
                </c:pt>
                <c:pt idx="6">
                  <c:v>-95793.1</c:v>
                </c:pt>
                <c:pt idx="7">
                  <c:v>-59284.800000000003</c:v>
                </c:pt>
                <c:pt idx="8">
                  <c:v>-50284.6</c:v>
                </c:pt>
                <c:pt idx="9" formatCode="#,##0">
                  <c:v>-42478.1</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440763248"/>
        <c:axId val="440762856"/>
      </c:barChart>
      <c:catAx>
        <c:axId val="44076324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bg1"/>
                </a:solidFill>
                <a:latin typeface="+mn-lt"/>
                <a:ea typeface="+mn-ea"/>
                <a:cs typeface="+mn-cs"/>
              </a:defRPr>
            </a:pPr>
            <a:endParaRPr lang="en-US"/>
          </a:p>
        </c:txPr>
        <c:crossAx val="440762856"/>
        <c:crosses val="autoZero"/>
        <c:auto val="1"/>
        <c:lblAlgn val="ctr"/>
        <c:lblOffset val="100"/>
        <c:noMultiLvlLbl val="0"/>
      </c:catAx>
      <c:valAx>
        <c:axId val="440762856"/>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407632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600" dirty="0" err="1"/>
              <a:t>Principales</a:t>
            </a:r>
            <a:r>
              <a:rPr lang="en-US" sz="1600" dirty="0"/>
              <a:t> </a:t>
            </a:r>
            <a:r>
              <a:rPr lang="en-US" sz="1600" dirty="0" err="1"/>
              <a:t>Aeropuertos</a:t>
            </a:r>
            <a:r>
              <a:rPr lang="en-US" sz="1600" dirty="0"/>
              <a:t> por </a:t>
            </a:r>
            <a:r>
              <a:rPr lang="en-US" sz="1600" dirty="0" err="1"/>
              <a:t>capacidad</a:t>
            </a:r>
            <a:r>
              <a:rPr lang="en-US" sz="1600" dirty="0"/>
              <a:t> de </a:t>
            </a:r>
            <a:r>
              <a:rPr lang="en-US" sz="1600" dirty="0" err="1"/>
              <a:t>asientos</a:t>
            </a:r>
            <a:endParaRPr lang="en-US" sz="1600"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2654082141094211"/>
          <c:y val="0.15450859303241166"/>
          <c:w val="0.8345802738811694"/>
          <c:h val="0.67340638724046065"/>
        </c:manualLayout>
      </c:layout>
      <c:barChart>
        <c:barDir val="col"/>
        <c:grouping val="clustered"/>
        <c:varyColors val="0"/>
        <c:ser>
          <c:idx val="0"/>
          <c:order val="0"/>
          <c:tx>
            <c:strRef>
              <c:f>Sheet1!$B$1</c:f>
              <c:strCache>
                <c:ptCount val="1"/>
                <c:pt idx="0">
                  <c:v>Series 1</c:v>
                </c:pt>
              </c:strCache>
            </c:strRef>
          </c:tx>
          <c:spPr>
            <a:solidFill>
              <a:srgbClr val="7030A0"/>
            </a:solidFill>
            <a:ln>
              <a:solidFill>
                <a:srgbClr val="7030A0"/>
              </a:solidFill>
            </a:ln>
            <a:effectLst/>
          </c:spPr>
          <c:invertIfNegative val="0"/>
          <c:dLbls>
            <c:delete val="1"/>
          </c:dLbls>
          <c:cat>
            <c:strRef>
              <c:f>Sheet1!$A$2:$A$11</c:f>
              <c:strCache>
                <c:ptCount val="10"/>
                <c:pt idx="0">
                  <c:v>MEX</c:v>
                </c:pt>
                <c:pt idx="1">
                  <c:v>TIJ</c:v>
                </c:pt>
                <c:pt idx="2">
                  <c:v>GDL</c:v>
                </c:pt>
                <c:pt idx="3">
                  <c:v>MTY</c:v>
                </c:pt>
                <c:pt idx="4">
                  <c:v>CUN</c:v>
                </c:pt>
                <c:pt idx="5">
                  <c:v>MID</c:v>
                </c:pt>
                <c:pt idx="6">
                  <c:v>PVR</c:v>
                </c:pt>
                <c:pt idx="7">
                  <c:v>SJD</c:v>
                </c:pt>
                <c:pt idx="8">
                  <c:v>CUL</c:v>
                </c:pt>
                <c:pt idx="9">
                  <c:v>NLU</c:v>
                </c:pt>
              </c:strCache>
            </c:strRef>
          </c:cat>
          <c:val>
            <c:numRef>
              <c:f>Sheet1!$B$2:$B$11</c:f>
              <c:numCache>
                <c:formatCode>_(* #,##0_);_(* \(#,##0\);_(* "-"??_);_(@_)</c:formatCode>
                <c:ptCount val="10"/>
                <c:pt idx="0">
                  <c:v>37962582</c:v>
                </c:pt>
                <c:pt idx="1">
                  <c:v>16631276</c:v>
                </c:pt>
                <c:pt idx="2">
                  <c:v>15464394</c:v>
                </c:pt>
                <c:pt idx="3">
                  <c:v>14385864</c:v>
                </c:pt>
                <c:pt idx="4">
                  <c:v>13657342</c:v>
                </c:pt>
                <c:pt idx="5">
                  <c:v>3918564</c:v>
                </c:pt>
                <c:pt idx="6">
                  <c:v>3728818</c:v>
                </c:pt>
                <c:pt idx="7">
                  <c:v>3717618</c:v>
                </c:pt>
                <c:pt idx="8">
                  <c:v>3427606</c:v>
                </c:pt>
                <c:pt idx="9">
                  <c:v>3237142</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440763640"/>
        <c:axId val="440758936"/>
      </c:barChart>
      <c:catAx>
        <c:axId val="4407636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US"/>
          </a:p>
        </c:txPr>
        <c:crossAx val="440758936"/>
        <c:crosses val="autoZero"/>
        <c:auto val="1"/>
        <c:lblAlgn val="ctr"/>
        <c:lblOffset val="100"/>
        <c:noMultiLvlLbl val="0"/>
      </c:catAx>
      <c:valAx>
        <c:axId val="440758936"/>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440763640"/>
        <c:crosses val="autoZero"/>
        <c:crossBetween val="between"/>
        <c:dispUnits>
          <c:builtInUnit val="millions"/>
          <c:dispUnitsLbl>
            <c:layout>
              <c:manualLayout>
                <c:xMode val="edge"/>
                <c:yMode val="edge"/>
                <c:x val="2.0138884684150107E-2"/>
                <c:y val="0.24351167111811012"/>
              </c:manualLayout>
            </c:layout>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err="1"/>
                    <a:t>Millones</a:t>
                  </a:r>
                  <a:r>
                    <a:rPr lang="en-US" dirty="0"/>
                    <a:t> de asientos</a:t>
                  </a:r>
                </a:p>
              </c:rich>
            </c:tx>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600" dirty="0" err="1"/>
              <a:t>Principales</a:t>
            </a:r>
            <a:r>
              <a:rPr lang="en-US" sz="1600" dirty="0"/>
              <a:t> </a:t>
            </a:r>
            <a:r>
              <a:rPr lang="en-US" sz="1600" dirty="0" err="1"/>
              <a:t>Aeropuertos</a:t>
            </a:r>
            <a:r>
              <a:rPr lang="en-US" sz="1600" dirty="0"/>
              <a:t> </a:t>
            </a:r>
            <a:r>
              <a:rPr lang="en-US" sz="1600" dirty="0" err="1"/>
              <a:t>por</a:t>
            </a:r>
            <a:r>
              <a:rPr lang="en-US" sz="1600" dirty="0"/>
              <a:t> </a:t>
            </a:r>
            <a:r>
              <a:rPr lang="en-US" sz="1600" dirty="0" err="1"/>
              <a:t>tráfico</a:t>
            </a:r>
            <a:r>
              <a:rPr lang="en-US" sz="1600" dirty="0"/>
              <a:t> de </a:t>
            </a:r>
            <a:r>
              <a:rPr lang="en-US" sz="1600" dirty="0" err="1"/>
              <a:t>pasajeros</a:t>
            </a:r>
            <a:endParaRPr lang="en-US" sz="1600"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2654082141094211"/>
          <c:y val="0.13565841901463066"/>
          <c:w val="0.8345802738811694"/>
          <c:h val="0.69225656125824164"/>
        </c:manualLayout>
      </c:layout>
      <c:barChart>
        <c:barDir val="col"/>
        <c:grouping val="clustered"/>
        <c:varyColors val="0"/>
        <c:ser>
          <c:idx val="0"/>
          <c:order val="0"/>
          <c:tx>
            <c:strRef>
              <c:f>Sheet1!$B$1</c:f>
              <c:strCache>
                <c:ptCount val="1"/>
                <c:pt idx="0">
                  <c:v>Series 1</c:v>
                </c:pt>
              </c:strCache>
            </c:strRef>
          </c:tx>
          <c:spPr>
            <a:solidFill>
              <a:schemeClr val="accent2"/>
            </a:solidFill>
            <a:ln>
              <a:solidFill>
                <a:schemeClr val="accent2"/>
              </a:solidFill>
            </a:ln>
            <a:effectLst/>
          </c:spPr>
          <c:invertIfNegative val="0"/>
          <c:dLbls>
            <c:delete val="1"/>
          </c:dLbls>
          <c:cat>
            <c:strRef>
              <c:f>Sheet1!$A$2:$A$11</c:f>
              <c:strCache>
                <c:ptCount val="10"/>
                <c:pt idx="0">
                  <c:v>MEX</c:v>
                </c:pt>
                <c:pt idx="1">
                  <c:v>GDL</c:v>
                </c:pt>
                <c:pt idx="2">
                  <c:v>TIJ</c:v>
                </c:pt>
                <c:pt idx="3">
                  <c:v>CUN</c:v>
                </c:pt>
                <c:pt idx="4">
                  <c:v>MTY</c:v>
                </c:pt>
                <c:pt idx="5">
                  <c:v>MID</c:v>
                </c:pt>
                <c:pt idx="6">
                  <c:v>SJD</c:v>
                </c:pt>
                <c:pt idx="7">
                  <c:v>PVR</c:v>
                </c:pt>
                <c:pt idx="8">
                  <c:v>CUL</c:v>
                </c:pt>
                <c:pt idx="9">
                  <c:v>NLU</c:v>
                </c:pt>
              </c:strCache>
            </c:strRef>
          </c:cat>
          <c:val>
            <c:numRef>
              <c:f>Sheet1!$B$2:$B$11</c:f>
              <c:numCache>
                <c:formatCode>#,##0</c:formatCode>
                <c:ptCount val="10"/>
                <c:pt idx="0">
                  <c:v>32198377.209509276</c:v>
                </c:pt>
                <c:pt idx="1">
                  <c:v>12470438.155943085</c:v>
                </c:pt>
                <c:pt idx="2">
                  <c:v>12342009.579926347</c:v>
                </c:pt>
                <c:pt idx="3">
                  <c:v>11872270.020000003</c:v>
                </c:pt>
                <c:pt idx="4">
                  <c:v>11250262.692906626</c:v>
                </c:pt>
                <c:pt idx="5">
                  <c:v>3340125.0326078022</c:v>
                </c:pt>
                <c:pt idx="6">
                  <c:v>2932735.24</c:v>
                </c:pt>
                <c:pt idx="7">
                  <c:v>2781483.120000001</c:v>
                </c:pt>
                <c:pt idx="8">
                  <c:v>2555693.6281337915</c:v>
                </c:pt>
                <c:pt idx="9">
                  <c:v>2494248.64</c:v>
                </c:pt>
              </c:numCache>
            </c:numRef>
          </c:val>
          <c:extLst>
            <c:ext xmlns:c16="http://schemas.microsoft.com/office/drawing/2014/chart" uri="{C3380CC4-5D6E-409C-BE32-E72D297353CC}">
              <c16:uniqueId val="{00000000-E8C4-4B99-A34B-20FCD00CE969}"/>
            </c:ext>
          </c:extLst>
        </c:ser>
        <c:dLbls>
          <c:dLblPos val="outEnd"/>
          <c:showLegendKey val="0"/>
          <c:showVal val="1"/>
          <c:showCatName val="0"/>
          <c:showSerName val="0"/>
          <c:showPercent val="0"/>
          <c:showBubbleSize val="0"/>
        </c:dLbls>
        <c:gapWidth val="100"/>
        <c:overlap val="-24"/>
        <c:axId val="440761680"/>
        <c:axId val="440760504"/>
      </c:barChart>
      <c:catAx>
        <c:axId val="44076168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US"/>
          </a:p>
        </c:txPr>
        <c:crossAx val="440760504"/>
        <c:crosses val="autoZero"/>
        <c:auto val="1"/>
        <c:lblAlgn val="ctr"/>
        <c:lblOffset val="100"/>
        <c:noMultiLvlLbl val="0"/>
      </c:catAx>
      <c:valAx>
        <c:axId val="44076050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440761680"/>
        <c:crosses val="autoZero"/>
        <c:crossBetween val="between"/>
        <c:dispUnits>
          <c:builtInUnit val="millions"/>
          <c:dispUnitsLbl>
            <c:layout>
              <c:manualLayout>
                <c:xMode val="edge"/>
                <c:yMode val="edge"/>
                <c:x val="2.0138884684150107E-2"/>
                <c:y val="0.24351167111811012"/>
              </c:manualLayout>
            </c:layout>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err="1"/>
                    <a:t>Millones</a:t>
                  </a:r>
                  <a:r>
                    <a:rPr lang="en-US" dirty="0"/>
                    <a:t> de </a:t>
                  </a:r>
                  <a:r>
                    <a:rPr lang="en-US" dirty="0" err="1"/>
                    <a:t>pasajeros</a:t>
                  </a:r>
                  <a:r>
                    <a:rPr lang="en-US" dirty="0"/>
                    <a:t> (</a:t>
                  </a:r>
                  <a:r>
                    <a:rPr lang="en-US" dirty="0" err="1"/>
                    <a:t>saliendo</a:t>
                  </a:r>
                  <a:r>
                    <a:rPr lang="en-US" dirty="0"/>
                    <a:t>)</a:t>
                  </a:r>
                </a:p>
              </c:rich>
            </c:tx>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1" i="0" u="none" strike="noStrike" kern="1200" baseline="0">
                <a:solidFill>
                  <a:srgbClr val="818181"/>
                </a:solidFill>
                <a:latin typeface="Museo Sans 300" panose="02000000000000000000" pitchFamily="50" charset="0"/>
                <a:ea typeface="+mn-ea"/>
                <a:cs typeface="+mn-cs"/>
              </a:defRPr>
            </a:pPr>
            <a:r>
              <a:rPr lang="en-US" sz="1100" b="0" i="0" u="none" strike="noStrike" baseline="0" dirty="0" err="1"/>
              <a:t>Aeropuertos</a:t>
            </a:r>
            <a:r>
              <a:rPr lang="en-US" sz="1100" b="0" i="0" u="none" strike="noStrike" baseline="0" dirty="0"/>
              <a:t> con mayor </a:t>
            </a:r>
            <a:r>
              <a:rPr lang="en-US" sz="1100" b="0" i="0" u="none" strike="noStrike" baseline="0" dirty="0" err="1"/>
              <a:t>crecimiento</a:t>
            </a:r>
            <a:r>
              <a:rPr lang="en-US" sz="1100" b="0" i="0" u="none" strike="noStrike" baseline="0" dirty="0"/>
              <a:t> </a:t>
            </a:r>
            <a:r>
              <a:rPr lang="en-US" sz="1100" b="0" i="0" u="none" strike="noStrike" baseline="0" dirty="0" err="1"/>
              <a:t>en</a:t>
            </a:r>
            <a:r>
              <a:rPr lang="en-US" sz="1100" b="0" i="0" u="none" strike="noStrike" baseline="0" dirty="0"/>
              <a:t> </a:t>
            </a:r>
            <a:r>
              <a:rPr lang="en-US" sz="1100" b="0" i="0" u="none" strike="noStrike" baseline="0" dirty="0" err="1"/>
              <a:t>capacidad</a:t>
            </a:r>
            <a:r>
              <a:rPr lang="en-US" sz="1100" b="0" i="0" u="none" strike="noStrike" baseline="0" dirty="0"/>
              <a:t> de asientos</a:t>
            </a:r>
            <a:endParaRPr lang="en-US" sz="1100" dirty="0">
              <a:solidFill>
                <a:srgbClr val="818181"/>
              </a:solidFill>
              <a:latin typeface="Museo Sans 300" panose="02000000000000000000" pitchFamily="50" charset="0"/>
            </a:endParaRPr>
          </a:p>
        </c:rich>
      </c:tx>
      <c:overlay val="0"/>
      <c:spPr>
        <a:noFill/>
        <a:ln>
          <a:noFill/>
        </a:ln>
        <a:effectLst/>
      </c:spPr>
      <c:txPr>
        <a:bodyPr rot="0" spcFirstLastPara="1" vertOverflow="ellipsis" vert="horz" wrap="square" anchor="ctr" anchorCtr="1"/>
        <a:lstStyle/>
        <a:p>
          <a:pPr>
            <a:defRPr sz="1100" b="1" i="0" u="none" strike="noStrike" kern="1200" baseline="0">
              <a:solidFill>
                <a:srgbClr val="818181"/>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149199720120698"/>
          <c:y val="0.17542428847737626"/>
          <c:w val="0.74005768688799767"/>
          <c:h val="0.73794205324490625"/>
        </c:manualLayout>
      </c:layout>
      <c:barChart>
        <c:barDir val="col"/>
        <c:grouping val="clustered"/>
        <c:varyColors val="0"/>
        <c:ser>
          <c:idx val="0"/>
          <c:order val="0"/>
          <c:tx>
            <c:strRef>
              <c:f>Sheet1!$B$1</c:f>
              <c:strCache>
                <c:ptCount val="1"/>
                <c:pt idx="0">
                  <c:v>Series 3</c:v>
                </c:pt>
              </c:strCache>
            </c:strRef>
          </c:tx>
          <c:spPr>
            <a:solidFill>
              <a:srgbClr val="92D050"/>
            </a:solidFill>
            <a:ln>
              <a:solidFill>
                <a:srgbClr val="92D050"/>
              </a:solid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0-4065-4EEB-B5B8-0B5CF496E57A}"/>
              </c:ext>
            </c:extLst>
          </c:dPt>
          <c:dLbls>
            <c:delete val="1"/>
          </c:dLbls>
          <c:cat>
            <c:strRef>
              <c:f>Sheet1!$A$2:$A$11</c:f>
              <c:strCache>
                <c:ptCount val="10"/>
                <c:pt idx="0">
                  <c:v>MTY</c:v>
                </c:pt>
                <c:pt idx="1">
                  <c:v>NLU</c:v>
                </c:pt>
                <c:pt idx="2">
                  <c:v>TIJ</c:v>
                </c:pt>
                <c:pt idx="3">
                  <c:v>TLC</c:v>
                </c:pt>
                <c:pt idx="4">
                  <c:v>GDL</c:v>
                </c:pt>
                <c:pt idx="5">
                  <c:v>CUN</c:v>
                </c:pt>
                <c:pt idx="6">
                  <c:v>BJX</c:v>
                </c:pt>
                <c:pt idx="7">
                  <c:v>QRO</c:v>
                </c:pt>
                <c:pt idx="8">
                  <c:v>MID</c:v>
                </c:pt>
                <c:pt idx="9">
                  <c:v>MXL</c:v>
                </c:pt>
              </c:strCache>
            </c:strRef>
          </c:cat>
          <c:val>
            <c:numRef>
              <c:f>Sheet1!$B$2:$B$11</c:f>
              <c:numCache>
                <c:formatCode>General</c:formatCode>
                <c:ptCount val="10"/>
                <c:pt idx="0">
                  <c:v>2041252</c:v>
                </c:pt>
                <c:pt idx="1">
                  <c:v>1904086</c:v>
                </c:pt>
                <c:pt idx="2">
                  <c:v>1354530</c:v>
                </c:pt>
                <c:pt idx="3">
                  <c:v>1127124</c:v>
                </c:pt>
                <c:pt idx="4">
                  <c:v>994526</c:v>
                </c:pt>
                <c:pt idx="5">
                  <c:v>895010</c:v>
                </c:pt>
                <c:pt idx="6">
                  <c:v>752820</c:v>
                </c:pt>
                <c:pt idx="7">
                  <c:v>702962</c:v>
                </c:pt>
                <c:pt idx="8">
                  <c:v>534838</c:v>
                </c:pt>
                <c:pt idx="9">
                  <c:v>515224</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440756584"/>
        <c:axId val="440760896"/>
      </c:barChart>
      <c:catAx>
        <c:axId val="44075658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n-lt"/>
                <a:ea typeface="+mn-ea"/>
                <a:cs typeface="+mn-cs"/>
              </a:defRPr>
            </a:pPr>
            <a:endParaRPr lang="en-US"/>
          </a:p>
        </c:txPr>
        <c:crossAx val="440760896"/>
        <c:crosses val="autoZero"/>
        <c:auto val="1"/>
        <c:lblAlgn val="ctr"/>
        <c:lblOffset val="100"/>
        <c:noMultiLvlLbl val="0"/>
      </c:catAx>
      <c:valAx>
        <c:axId val="440760896"/>
        <c:scaling>
          <c:orientation val="minMax"/>
        </c:scaling>
        <c:delete val="0"/>
        <c:axPos val="l"/>
        <c:title>
          <c:tx>
            <c:rich>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r>
                  <a:rPr lang="en-US" b="0" dirty="0"/>
                  <a:t>Asientos </a:t>
                </a:r>
                <a:r>
                  <a:rPr lang="en-US" b="0" dirty="0" err="1"/>
                  <a:t>adicionales</a:t>
                </a:r>
                <a:endParaRPr lang="en-US" b="0" dirty="0"/>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407565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r>
              <a:rPr lang="en-US" sz="1200" b="0" i="0" u="none" strike="noStrike" baseline="0" dirty="0" err="1"/>
              <a:t>Aeropuertos</a:t>
            </a:r>
            <a:r>
              <a:rPr lang="en-US" sz="1200" b="0" i="0" u="none" strike="noStrike" baseline="0" dirty="0"/>
              <a:t> con mayor </a:t>
            </a:r>
            <a:r>
              <a:rPr lang="en-US" sz="1200" b="0" i="0" u="none" strike="noStrike" baseline="0" dirty="0" err="1"/>
              <a:t>crecimiento</a:t>
            </a:r>
            <a:r>
              <a:rPr lang="en-US" sz="1200" b="0" i="0" u="none" strike="noStrike" baseline="0" dirty="0"/>
              <a:t> </a:t>
            </a:r>
            <a:r>
              <a:rPr lang="en-US" sz="1200" b="0" i="0" u="none" strike="noStrike" baseline="0" dirty="0" err="1"/>
              <a:t>en</a:t>
            </a:r>
            <a:r>
              <a:rPr lang="en-US" sz="1200" b="0" i="0" u="none" strike="noStrike" baseline="0" dirty="0"/>
              <a:t> </a:t>
            </a:r>
            <a:r>
              <a:rPr lang="en-US" sz="1200" b="0" i="0" u="none" strike="noStrike" baseline="0" dirty="0" err="1"/>
              <a:t>tráfico</a:t>
            </a:r>
            <a:r>
              <a:rPr lang="en-US" sz="1200" b="0" i="0" u="none" strike="noStrike" baseline="0" dirty="0"/>
              <a:t> de </a:t>
            </a:r>
            <a:r>
              <a:rPr lang="en-US" sz="1200" b="0" i="0" u="none" strike="noStrike" baseline="0" dirty="0" err="1"/>
              <a:t>pasajeros</a:t>
            </a:r>
            <a:endParaRPr lang="en-US" sz="1200" dirty="0">
              <a:solidFill>
                <a:srgbClr val="818181"/>
              </a:solidFill>
              <a:latin typeface="Museo Sans 300" panose="02000000000000000000" pitchFamily="50" charset="0"/>
            </a:endParaRPr>
          </a:p>
        </c:rich>
      </c:tx>
      <c:layout>
        <c:manualLayout>
          <c:xMode val="edge"/>
          <c:yMode val="edge"/>
          <c:x val="0.16109233959031638"/>
          <c:y val="0"/>
        </c:manualLayout>
      </c:layout>
      <c:overlay val="0"/>
      <c:spPr>
        <a:noFill/>
        <a:ln>
          <a:noFill/>
        </a:ln>
        <a:effectLst/>
      </c:spPr>
      <c:txPr>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0217903271861068"/>
          <c:y val="0.11516628754226998"/>
          <c:w val="0.76430796112558796"/>
          <c:h val="0.6732529376680465"/>
        </c:manualLayout>
      </c:layout>
      <c:barChart>
        <c:barDir val="col"/>
        <c:grouping val="clustered"/>
        <c:varyColors val="0"/>
        <c:ser>
          <c:idx val="0"/>
          <c:order val="0"/>
          <c:tx>
            <c:strRef>
              <c:f>Sheet1!$B$1</c:f>
              <c:strCache>
                <c:ptCount val="1"/>
                <c:pt idx="0">
                  <c:v>Series 3</c:v>
                </c:pt>
              </c:strCache>
            </c:strRef>
          </c:tx>
          <c:spPr>
            <a:solidFill>
              <a:srgbClr val="7030A0"/>
            </a:solidFill>
            <a:ln>
              <a:solidFill>
                <a:srgbClr val="7030A0"/>
              </a:solidFill>
            </a:ln>
            <a:effectLst/>
          </c:spPr>
          <c:invertIfNegative val="0"/>
          <c:dPt>
            <c:idx val="1"/>
            <c:invertIfNegative val="0"/>
            <c:bubble3D val="0"/>
            <c:spPr>
              <a:solidFill>
                <a:srgbClr val="7030A0"/>
              </a:solidFill>
              <a:ln>
                <a:solidFill>
                  <a:srgbClr val="7030A0"/>
                </a:solidFill>
              </a:ln>
              <a:effectLst/>
            </c:spPr>
            <c:extLst>
              <c:ext xmlns:c16="http://schemas.microsoft.com/office/drawing/2014/chart" uri="{C3380CC4-5D6E-409C-BE32-E72D297353CC}">
                <c16:uniqueId val="{00000001-FF16-489C-9472-70F1999088D2}"/>
              </c:ext>
            </c:extLst>
          </c:dPt>
          <c:dLbls>
            <c:delete val="1"/>
          </c:dLbls>
          <c:cat>
            <c:strRef>
              <c:f>Sheet1!$A$2:$A$11</c:f>
              <c:strCache>
                <c:ptCount val="10"/>
                <c:pt idx="0">
                  <c:v>MTY</c:v>
                </c:pt>
                <c:pt idx="1">
                  <c:v>NLU</c:v>
                </c:pt>
                <c:pt idx="2">
                  <c:v>GDL</c:v>
                </c:pt>
                <c:pt idx="3">
                  <c:v>CUN</c:v>
                </c:pt>
                <c:pt idx="4">
                  <c:v>TLC</c:v>
                </c:pt>
                <c:pt idx="5">
                  <c:v>TIJ</c:v>
                </c:pt>
                <c:pt idx="6">
                  <c:v>MID</c:v>
                </c:pt>
                <c:pt idx="7">
                  <c:v>QRO</c:v>
                </c:pt>
                <c:pt idx="8">
                  <c:v>BJX</c:v>
                </c:pt>
                <c:pt idx="9">
                  <c:v>SJD</c:v>
                </c:pt>
              </c:strCache>
            </c:strRef>
          </c:cat>
          <c:val>
            <c:numRef>
              <c:f>Sheet1!$B$2:$B$11</c:f>
              <c:numCache>
                <c:formatCode>_(* #,##0_);_(* \(#,##0\);_(* "-"??_);_(@_)</c:formatCode>
                <c:ptCount val="10"/>
                <c:pt idx="0">
                  <c:v>1870744</c:v>
                </c:pt>
                <c:pt idx="1">
                  <c:v>1558224</c:v>
                </c:pt>
                <c:pt idx="2">
                  <c:v>1284377</c:v>
                </c:pt>
                <c:pt idx="3">
                  <c:v>941408.9</c:v>
                </c:pt>
                <c:pt idx="4">
                  <c:v>916574.4</c:v>
                </c:pt>
                <c:pt idx="5">
                  <c:v>580057.80000000005</c:v>
                </c:pt>
                <c:pt idx="6">
                  <c:v>548051.30000000005</c:v>
                </c:pt>
                <c:pt idx="7">
                  <c:v>547944.19999999995</c:v>
                </c:pt>
                <c:pt idx="8">
                  <c:v>535551.1</c:v>
                </c:pt>
                <c:pt idx="9">
                  <c:v>402673.4</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437434328"/>
        <c:axId val="437430016"/>
      </c:barChart>
      <c:catAx>
        <c:axId val="43743432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n-lt"/>
                <a:ea typeface="+mn-ea"/>
                <a:cs typeface="+mn-cs"/>
              </a:defRPr>
            </a:pPr>
            <a:endParaRPr lang="en-US"/>
          </a:p>
        </c:txPr>
        <c:crossAx val="437430016"/>
        <c:crosses val="autoZero"/>
        <c:auto val="1"/>
        <c:lblAlgn val="ctr"/>
        <c:lblOffset val="100"/>
        <c:noMultiLvlLbl val="0"/>
      </c:catAx>
      <c:valAx>
        <c:axId val="437430016"/>
        <c:scaling>
          <c:orientation val="minMax"/>
        </c:scaling>
        <c:delete val="0"/>
        <c:axPos val="l"/>
        <c:title>
          <c:tx>
            <c:rich>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r>
                  <a:rPr lang="en-US" b="0" dirty="0" err="1"/>
                  <a:t>Pasajeros</a:t>
                </a:r>
                <a:r>
                  <a:rPr lang="en-US" b="0" dirty="0"/>
                  <a:t> </a:t>
                </a:r>
                <a:r>
                  <a:rPr lang="en-US" b="0" dirty="0" err="1"/>
                  <a:t>Adicionales</a:t>
                </a:r>
                <a:endParaRPr lang="en-US" b="0" dirty="0"/>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374343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cap="all" baseline="0">
                <a:solidFill>
                  <a:srgbClr val="6C6C6C"/>
                </a:solidFill>
                <a:latin typeface="+mn-lt"/>
                <a:ea typeface="+mn-ea"/>
                <a:cs typeface="+mn-cs"/>
              </a:defRPr>
            </a:pPr>
            <a:r>
              <a:rPr lang="en-US" dirty="0"/>
              <a:t>ASIENTOS TOTALES: 68.7</a:t>
            </a:r>
            <a:r>
              <a:rPr lang="en-US" baseline="0" dirty="0"/>
              <a:t> </a:t>
            </a:r>
            <a:r>
              <a:rPr lang="en-US" dirty="0"/>
              <a:t>M</a:t>
            </a:r>
          </a:p>
        </c:rich>
      </c:tx>
      <c:layout>
        <c:manualLayout>
          <c:xMode val="edge"/>
          <c:yMode val="edge"/>
          <c:x val="0.22187863386353582"/>
          <c:y val="0.87536599591717701"/>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rgbClr val="6C6C6C"/>
              </a:solidFill>
              <a:latin typeface="+mn-lt"/>
              <a:ea typeface="+mn-ea"/>
              <a:cs typeface="+mn-cs"/>
            </a:defRPr>
          </a:pPr>
          <a:endParaRPr lang="en-US"/>
        </a:p>
      </c:txPr>
    </c:title>
    <c:autoTitleDeleted val="0"/>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1019186351706001"/>
          <c:y val="0.20389580662882301"/>
          <c:w val="0.51461640419947496"/>
          <c:h val="0.71806940120856999"/>
        </c:manualLayout>
      </c:layout>
      <c:pie3DChart>
        <c:varyColors val="1"/>
        <c:ser>
          <c:idx val="0"/>
          <c:order val="0"/>
          <c:tx>
            <c:strRef>
              <c:f>Sheet1!$B$1</c:f>
              <c:strCache>
                <c:ptCount val="1"/>
                <c:pt idx="0">
                  <c:v>Column1</c:v>
                </c:pt>
              </c:strCache>
            </c:strRef>
          </c:tx>
          <c:dPt>
            <c:idx val="0"/>
            <c:bubble3D val="0"/>
            <c:spPr>
              <a:solidFill>
                <a:schemeClr val="accent1">
                  <a:tint val="54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6259-49FA-A6E4-DCEECD79E6C2}"/>
              </c:ext>
            </c:extLst>
          </c:dPt>
          <c:dPt>
            <c:idx val="1"/>
            <c:bubble3D val="0"/>
            <c:spPr>
              <a:solidFill>
                <a:schemeClr val="accent1">
                  <a:tint val="77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6259-49FA-A6E4-DCEECD79E6C2}"/>
              </c:ext>
            </c:extLst>
          </c:dPt>
          <c:dPt>
            <c:idx val="2"/>
            <c:bubble3D val="0"/>
            <c:spPr>
              <a:solidFill>
                <a:schemeClr val="accent1">
                  <a:shade val="6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6259-49FA-A6E4-DCEECD79E6C2}"/>
              </c:ext>
            </c:extLst>
          </c:dPt>
          <c:dPt>
            <c:idx val="3"/>
            <c:bubble3D val="0"/>
            <c:spPr>
              <a:solidFill>
                <a:schemeClr val="accent1">
                  <a:shade val="7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0-433D-4FC1-9539-A54163B7B35F}"/>
              </c:ext>
            </c:extLst>
          </c:dPt>
          <c:dPt>
            <c:idx val="4"/>
            <c:bubble3D val="0"/>
            <c:spPr>
              <a:solidFill>
                <a:schemeClr val="accent1">
                  <a:shade val="53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433D-4FC1-9539-A54163B7B35F}"/>
              </c:ext>
            </c:extLst>
          </c:dPt>
          <c:dLbls>
            <c:dLbl>
              <c:idx val="0"/>
              <c:layout>
                <c:manualLayout>
                  <c:x val="-2.3523345160452302E-3"/>
                  <c:y val="-0.30324074074074076"/>
                </c:manualLayout>
              </c:layout>
              <c:numFmt formatCode="0.0%" sourceLinked="0"/>
              <c:spPr>
                <a:solidFill>
                  <a:schemeClr val="lt1"/>
                </a:solidFill>
                <a:ln>
                  <a:solidFill>
                    <a:schemeClr val="accent1">
                      <a:tint val="54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29295178539012356"/>
                      <c:h val="0.21547317002041411"/>
                    </c:manualLayout>
                  </c15:layout>
                </c:ext>
                <c:ext xmlns:c16="http://schemas.microsoft.com/office/drawing/2014/chart" uri="{C3380CC4-5D6E-409C-BE32-E72D297353CC}">
                  <c16:uniqueId val="{00000001-6259-49FA-A6E4-DCEECD79E6C2}"/>
                </c:ext>
              </c:extLst>
            </c:dLbl>
            <c:dLbl>
              <c:idx val="1"/>
              <c:layout>
                <c:manualLayout>
                  <c:x val="-6.3494489210860039E-2"/>
                  <c:y val="0.23842592592592593"/>
                </c:manualLayout>
              </c:layout>
              <c:numFmt formatCode="0.0%" sourceLinked="0"/>
              <c:spPr>
                <a:solidFill>
                  <a:schemeClr val="lt1"/>
                </a:solidFill>
                <a:ln>
                  <a:solidFill>
                    <a:schemeClr val="accent1">
                      <a:tint val="77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22354605352357484"/>
                      <c:h val="0.17538805045202685"/>
                    </c:manualLayout>
                  </c15:layout>
                </c:ext>
                <c:ext xmlns:c16="http://schemas.microsoft.com/office/drawing/2014/chart" uri="{C3380CC4-5D6E-409C-BE32-E72D297353CC}">
                  <c16:uniqueId val="{00000003-6259-49FA-A6E4-DCEECD79E6C2}"/>
                </c:ext>
              </c:extLst>
            </c:dLbl>
            <c:dLbl>
              <c:idx val="2"/>
              <c:layout>
                <c:manualLayout>
                  <c:x val="-7.05514073473551E-2"/>
                  <c:y val="9.2592592592592587E-3"/>
                </c:manualLayout>
              </c:layout>
              <c:numFmt formatCode="0.0%" sourceLinked="0"/>
              <c:spPr>
                <a:solidFill>
                  <a:schemeClr val="lt1"/>
                </a:solidFill>
                <a:ln>
                  <a:solidFill>
                    <a:schemeClr val="accent1"/>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24114813466823859"/>
                      <c:h val="0.1334031423155439"/>
                    </c:manualLayout>
                  </c15:layout>
                </c:ext>
                <c:ext xmlns:c16="http://schemas.microsoft.com/office/drawing/2014/chart" uri="{C3380CC4-5D6E-409C-BE32-E72D297353CC}">
                  <c16:uniqueId val="{00000005-6259-49FA-A6E4-DCEECD79E6C2}"/>
                </c:ext>
              </c:extLst>
            </c:dLbl>
            <c:dLbl>
              <c:idx val="3"/>
              <c:numFmt formatCode="0.0%" sourceLinked="0"/>
              <c:spPr>
                <a:solidFill>
                  <a:schemeClr val="lt1"/>
                </a:solidFill>
                <a:ln>
                  <a:solidFill>
                    <a:schemeClr val="accent1">
                      <a:shade val="76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rgbClr val="6C6C6C"/>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ext>
                <c:ext xmlns:c16="http://schemas.microsoft.com/office/drawing/2014/chart" uri="{C3380CC4-5D6E-409C-BE32-E72D297353CC}">
                  <c16:uniqueId val="{00000000-433D-4FC1-9539-A54163B7B35F}"/>
                </c:ext>
              </c:extLst>
            </c:dLbl>
            <c:dLbl>
              <c:idx val="4"/>
              <c:layout>
                <c:manualLayout>
                  <c:x val="0.15290174354293437"/>
                  <c:y val="-1.6203703703703744E-2"/>
                </c:manualLayout>
              </c:layout>
              <c:numFmt formatCode="0.0%" sourceLinked="0"/>
              <c:spPr>
                <a:solidFill>
                  <a:schemeClr val="lt1"/>
                </a:solidFill>
                <a:ln>
                  <a:solidFill>
                    <a:schemeClr val="accent1">
                      <a:shade val="53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ext>
                <c:ext xmlns:c16="http://schemas.microsoft.com/office/drawing/2014/chart" uri="{C3380CC4-5D6E-409C-BE32-E72D297353CC}">
                  <c16:uniqueId val="{00000001-433D-4FC1-9539-A54163B7B35F}"/>
                </c:ext>
              </c:extLst>
            </c:dLbl>
            <c:numFmt formatCode="0.0%" sourceLinked="0"/>
            <c:spPr>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rgbClr val="6C6C6C"/>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Sheet1!$A$2:$A$6</c:f>
              <c:strCache>
                <c:ptCount val="5"/>
                <c:pt idx="0">
                  <c:v>Norteamerica</c:v>
                </c:pt>
                <c:pt idx="1">
                  <c:v>Latinoamerica</c:v>
                </c:pt>
                <c:pt idx="2">
                  <c:v>Europa</c:v>
                </c:pt>
                <c:pt idx="3">
                  <c:v>Oriente Medio</c:v>
                </c:pt>
                <c:pt idx="4">
                  <c:v>Asia Pacifico</c:v>
                </c:pt>
              </c:strCache>
            </c:strRef>
          </c:cat>
          <c:val>
            <c:numRef>
              <c:f>Sheet1!$B$2:$B$6</c:f>
              <c:numCache>
                <c:formatCode>#,##0</c:formatCode>
                <c:ptCount val="5"/>
                <c:pt idx="0">
                  <c:v>38478510</c:v>
                </c:pt>
                <c:pt idx="1">
                  <c:v>25069443</c:v>
                </c:pt>
                <c:pt idx="2">
                  <c:v>4764889</c:v>
                </c:pt>
                <c:pt idx="3">
                  <c:v>220460</c:v>
                </c:pt>
                <c:pt idx="4">
                  <c:v>131530</c:v>
                </c:pt>
              </c:numCache>
            </c:numRef>
          </c:val>
          <c:extLst>
            <c:ext xmlns:c16="http://schemas.microsoft.com/office/drawing/2014/chart" uri="{C3380CC4-5D6E-409C-BE32-E72D297353CC}">
              <c16:uniqueId val="{00000000-B8AA-42AC-A31B-F988E31DB3A0}"/>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solidFill>
            <a:srgbClr val="6C6C6C"/>
          </a:solidFill>
          <a:latin typeface="+mn-lt"/>
        </a:defRPr>
      </a:pPr>
      <a:endParaRPr lang="en-US"/>
    </a:p>
  </c:txPr>
  <c:externalData r:id="rId3">
    <c:autoUpdate val="0"/>
  </c:externalData>
  <c:userShapes r:id="rId4"/>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265341250634935E-2"/>
          <c:y val="0.23951501770313788"/>
          <c:w val="0.45433886419509123"/>
          <c:h val="0.76026951941640564"/>
        </c:manualLayout>
      </c:layout>
      <c:pie3DChart>
        <c:varyColors val="1"/>
        <c:ser>
          <c:idx val="0"/>
          <c:order val="0"/>
          <c:tx>
            <c:strRef>
              <c:f>Sheet1!$B$1</c:f>
              <c:strCache>
                <c:ptCount val="1"/>
                <c:pt idx="0">
                  <c:v>Column1</c:v>
                </c:pt>
              </c:strCache>
            </c:strRef>
          </c:tx>
          <c:spPr>
            <a:scene3d>
              <a:camera prst="orthographicFront"/>
              <a:lightRig rig="threePt" dir="t"/>
            </a:scene3d>
            <a:sp3d>
              <a:bevelT/>
            </a:sp3d>
          </c:spPr>
          <c:dPt>
            <c:idx val="0"/>
            <c:bubble3D val="0"/>
            <c:spPr>
              <a:solidFill>
                <a:schemeClr val="accent1"/>
              </a:solidFill>
              <a:ln>
                <a:noFill/>
              </a:ln>
              <a:effectLst/>
              <a:scene3d>
                <a:camera prst="orthographicFront"/>
                <a:lightRig rig="threePt" dir="t"/>
              </a:scene3d>
              <a:sp3d>
                <a:bevelT/>
              </a:sp3d>
            </c:spPr>
            <c:extLst>
              <c:ext xmlns:c16="http://schemas.microsoft.com/office/drawing/2014/chart" uri="{C3380CC4-5D6E-409C-BE32-E72D297353CC}">
                <c16:uniqueId val="{00000001-7B16-484A-A476-647CB08C4F53}"/>
              </c:ext>
            </c:extLst>
          </c:dPt>
          <c:dPt>
            <c:idx val="1"/>
            <c:bubble3D val="0"/>
            <c:spPr>
              <a:solidFill>
                <a:schemeClr val="accent2"/>
              </a:solidFill>
              <a:ln>
                <a:noFill/>
              </a:ln>
              <a:effectLst/>
              <a:scene3d>
                <a:camera prst="orthographicFront"/>
                <a:lightRig rig="threePt" dir="t"/>
              </a:scene3d>
              <a:sp3d>
                <a:bevelT/>
              </a:sp3d>
            </c:spPr>
            <c:extLst>
              <c:ext xmlns:c16="http://schemas.microsoft.com/office/drawing/2014/chart" uri="{C3380CC4-5D6E-409C-BE32-E72D297353CC}">
                <c16:uniqueId val="{00000003-7B16-484A-A476-647CB08C4F53}"/>
              </c:ext>
            </c:extLst>
          </c:dPt>
          <c:dPt>
            <c:idx val="2"/>
            <c:bubble3D val="0"/>
            <c:spPr>
              <a:solidFill>
                <a:schemeClr val="accent3"/>
              </a:solidFill>
              <a:ln>
                <a:noFill/>
              </a:ln>
              <a:effectLst/>
              <a:scene3d>
                <a:camera prst="orthographicFront"/>
                <a:lightRig rig="threePt" dir="t"/>
              </a:scene3d>
              <a:sp3d>
                <a:bevelT/>
              </a:sp3d>
            </c:spPr>
            <c:extLst>
              <c:ext xmlns:c16="http://schemas.microsoft.com/office/drawing/2014/chart" uri="{C3380CC4-5D6E-409C-BE32-E72D297353CC}">
                <c16:uniqueId val="{00000005-7B16-484A-A476-647CB08C4F53}"/>
              </c:ext>
            </c:extLst>
          </c:dPt>
          <c:dPt>
            <c:idx val="3"/>
            <c:bubble3D val="0"/>
            <c:spPr>
              <a:solidFill>
                <a:schemeClr val="accent4"/>
              </a:solidFill>
              <a:ln>
                <a:noFill/>
              </a:ln>
              <a:effectLst/>
              <a:scene3d>
                <a:camera prst="orthographicFront"/>
                <a:lightRig rig="threePt" dir="t"/>
              </a:scene3d>
              <a:sp3d>
                <a:bevelT/>
              </a:sp3d>
            </c:spPr>
            <c:extLst>
              <c:ext xmlns:c16="http://schemas.microsoft.com/office/drawing/2014/chart" uri="{C3380CC4-5D6E-409C-BE32-E72D297353CC}">
                <c16:uniqueId val="{00000007-7B16-484A-A476-647CB08C4F53}"/>
              </c:ext>
            </c:extLst>
          </c:dPt>
          <c:dPt>
            <c:idx val="4"/>
            <c:bubble3D val="0"/>
            <c:spPr>
              <a:solidFill>
                <a:srgbClr val="F37367"/>
              </a:solidFill>
              <a:ln>
                <a:noFill/>
              </a:ln>
              <a:effectLst/>
              <a:scene3d>
                <a:camera prst="orthographicFront"/>
                <a:lightRig rig="threePt" dir="t"/>
              </a:scene3d>
              <a:sp3d>
                <a:bevelT/>
              </a:sp3d>
            </c:spPr>
            <c:extLst>
              <c:ext xmlns:c16="http://schemas.microsoft.com/office/drawing/2014/chart" uri="{C3380CC4-5D6E-409C-BE32-E72D297353CC}">
                <c16:uniqueId val="{00000009-7B16-484A-A476-647CB08C4F53}"/>
              </c:ext>
            </c:extLst>
          </c:dPt>
          <c:dPt>
            <c:idx val="5"/>
            <c:bubble3D val="0"/>
            <c:spPr>
              <a:solidFill>
                <a:schemeClr val="accent6"/>
              </a:solidFill>
              <a:ln>
                <a:noFill/>
              </a:ln>
              <a:effectLst/>
              <a:scene3d>
                <a:camera prst="orthographicFront"/>
                <a:lightRig rig="threePt" dir="t"/>
              </a:scene3d>
              <a:sp3d>
                <a:bevelT/>
              </a:sp3d>
            </c:spPr>
            <c:extLst>
              <c:ext xmlns:c16="http://schemas.microsoft.com/office/drawing/2014/chart" uri="{C3380CC4-5D6E-409C-BE32-E72D297353CC}">
                <c16:uniqueId val="{0000000B-CAE3-4608-AD18-6A58B0AB9D46}"/>
              </c:ext>
            </c:extLst>
          </c:dPt>
          <c:dPt>
            <c:idx val="6"/>
            <c:bubble3D val="0"/>
            <c:spPr>
              <a:solidFill>
                <a:schemeClr val="accent1">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0D-CAE3-4608-AD18-6A58B0AB9D46}"/>
              </c:ext>
            </c:extLst>
          </c:dPt>
          <c:dPt>
            <c:idx val="7"/>
            <c:bubble3D val="0"/>
            <c:spPr>
              <a:solidFill>
                <a:schemeClr val="tx2">
                  <a:lumMod val="25000"/>
                  <a:lumOff val="75000"/>
                </a:schemeClr>
              </a:solidFill>
              <a:ln>
                <a:noFill/>
              </a:ln>
              <a:effectLst/>
              <a:scene3d>
                <a:camera prst="orthographicFront"/>
                <a:lightRig rig="threePt" dir="t"/>
              </a:scene3d>
              <a:sp3d>
                <a:bevelT/>
              </a:sp3d>
            </c:spPr>
            <c:extLst>
              <c:ext xmlns:c16="http://schemas.microsoft.com/office/drawing/2014/chart" uri="{C3380CC4-5D6E-409C-BE32-E72D297353CC}">
                <c16:uniqueId val="{0000000F-CAE3-4608-AD18-6A58B0AB9D46}"/>
              </c:ext>
            </c:extLst>
          </c:dPt>
          <c:dPt>
            <c:idx val="8"/>
            <c:bubble3D val="0"/>
            <c:spPr>
              <a:solidFill>
                <a:srgbClr val="FFC000"/>
              </a:solidFill>
              <a:ln>
                <a:noFill/>
              </a:ln>
              <a:effectLst/>
              <a:scene3d>
                <a:camera prst="orthographicFront"/>
                <a:lightRig rig="threePt" dir="t"/>
              </a:scene3d>
              <a:sp3d>
                <a:bevelT/>
              </a:sp3d>
            </c:spPr>
            <c:extLst>
              <c:ext xmlns:c16="http://schemas.microsoft.com/office/drawing/2014/chart" uri="{C3380CC4-5D6E-409C-BE32-E72D297353CC}">
                <c16:uniqueId val="{00000002-E3DB-4561-9272-11E53A9D0361}"/>
              </c:ext>
            </c:extLst>
          </c:dPt>
          <c:dPt>
            <c:idx val="9"/>
            <c:bubble3D val="0"/>
            <c:spPr>
              <a:solidFill>
                <a:schemeClr val="accent4">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01-E3DB-4561-9272-11E53A9D0361}"/>
              </c:ext>
            </c:extLst>
          </c:dPt>
          <c:dPt>
            <c:idx val="10"/>
            <c:bubble3D val="0"/>
            <c:spPr>
              <a:solidFill>
                <a:schemeClr val="accent5">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00-E3DB-4561-9272-11E53A9D0361}"/>
              </c:ext>
            </c:extLst>
          </c:dPt>
          <c:dPt>
            <c:idx val="11"/>
            <c:bubble3D val="0"/>
            <c:spPr>
              <a:solidFill>
                <a:schemeClr val="accent6">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17-86EA-4AB7-A262-2FA587F04F1D}"/>
              </c:ext>
            </c:extLst>
          </c:dPt>
          <c:dLbls>
            <c:dLbl>
              <c:idx val="0"/>
              <c:layout>
                <c:manualLayout>
                  <c:x val="-0.14521258434745532"/>
                  <c:y val="-0.17554194708187779"/>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B16-484A-A476-647CB08C4F53}"/>
                </c:ext>
              </c:extLst>
            </c:dLbl>
            <c:dLbl>
              <c:idx val="1"/>
              <c:layout>
                <c:manualLayout>
                  <c:x val="2.1110141848858299E-2"/>
                  <c:y val="3.5869799200123967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B16-484A-A476-647CB08C4F53}"/>
                </c:ext>
              </c:extLst>
            </c:dLbl>
            <c:dLbl>
              <c:idx val="2"/>
              <c:layout>
                <c:manualLayout>
                  <c:x val="2.6669622988378425E-2"/>
                  <c:y val="4.996293998702849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7B16-484A-A476-647CB08C4F53}"/>
                </c:ext>
              </c:extLst>
            </c:dLbl>
            <c:dLbl>
              <c:idx val="3"/>
              <c:layout>
                <c:manualLayout>
                  <c:x val="1.3621312560208737E-3"/>
                  <c:y val="0.1009151408191049"/>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B16-484A-A476-647CB08C4F53}"/>
                </c:ext>
              </c:extLst>
            </c:dLbl>
            <c:dLbl>
              <c:idx val="4"/>
              <c:layout>
                <c:manualLayout>
                  <c:x val="1.3579710842057777E-3"/>
                  <c:y val="9.42485125806271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7B16-484A-A476-647CB08C4F53}"/>
                </c:ext>
              </c:extLst>
            </c:dLbl>
            <c:dLbl>
              <c:idx val="5"/>
              <c:layout>
                <c:manualLayout>
                  <c:x val="9.2869335503556298E-4"/>
                  <c:y val="-2.4635914442154874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CAE3-4608-AD18-6A58B0AB9D46}"/>
                </c:ext>
              </c:extLst>
            </c:dLbl>
            <c:numFmt formatCode="0.0%" sourceLinked="0"/>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useo Sans 300" panose="02000000000000000000" pitchFamily="50" charset="0"/>
                    <a:ea typeface="+mn-ea"/>
                    <a:cs typeface="+mn-cs"/>
                  </a:defRPr>
                </a:pPr>
                <a:endParaRPr lang="en-US"/>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Sheet1!$A$2:$A$12</c:f>
              <c:strCache>
                <c:ptCount val="11"/>
                <c:pt idx="0">
                  <c:v>American Airlines</c:v>
                </c:pt>
                <c:pt idx="1">
                  <c:v>Aeromexico</c:v>
                </c:pt>
                <c:pt idx="2">
                  <c:v>Volaris</c:v>
                </c:pt>
                <c:pt idx="3">
                  <c:v>United Airlines</c:v>
                </c:pt>
                <c:pt idx="4">
                  <c:v>Delta Airlines</c:v>
                </c:pt>
                <c:pt idx="5">
                  <c:v>VivaAerobus</c:v>
                </c:pt>
                <c:pt idx="6">
                  <c:v>Southwest Airlines</c:v>
                </c:pt>
                <c:pt idx="7">
                  <c:v>Alaska Airlines</c:v>
                </c:pt>
                <c:pt idx="8">
                  <c:v>Spirit Airlines</c:v>
                </c:pt>
                <c:pt idx="9">
                  <c:v>WestJet</c:v>
                </c:pt>
                <c:pt idx="10">
                  <c:v>Otras</c:v>
                </c:pt>
              </c:strCache>
            </c:strRef>
          </c:cat>
          <c:val>
            <c:numRef>
              <c:f>Sheet1!$B$2:$B$12</c:f>
              <c:numCache>
                <c:formatCode>#,##0</c:formatCode>
                <c:ptCount val="11"/>
                <c:pt idx="0">
                  <c:v>9748834</c:v>
                </c:pt>
                <c:pt idx="1">
                  <c:v>8541719</c:v>
                </c:pt>
                <c:pt idx="2">
                  <c:v>7600404</c:v>
                </c:pt>
                <c:pt idx="3">
                  <c:v>7207920</c:v>
                </c:pt>
                <c:pt idx="4">
                  <c:v>4665718</c:v>
                </c:pt>
                <c:pt idx="5">
                  <c:v>3414714</c:v>
                </c:pt>
                <c:pt idx="6">
                  <c:v>2721598</c:v>
                </c:pt>
                <c:pt idx="7">
                  <c:v>2367124</c:v>
                </c:pt>
                <c:pt idx="8">
                  <c:v>1867430</c:v>
                </c:pt>
                <c:pt idx="9">
                  <c:v>1802760</c:v>
                </c:pt>
                <c:pt idx="10" formatCode="General">
                  <c:v>18727795</c:v>
                </c:pt>
              </c:numCache>
            </c:numRef>
          </c:val>
          <c:extLst>
            <c:ext xmlns:c16="http://schemas.microsoft.com/office/drawing/2014/chart" uri="{C3380CC4-5D6E-409C-BE32-E72D297353CC}">
              <c16:uniqueId val="{00000000-BFE9-40C0-A5E4-0605598FE145}"/>
            </c:ext>
          </c:extLst>
        </c:ser>
        <c:dLbls>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58240572335637464"/>
          <c:y val="0.17601340593065276"/>
          <c:w val="0.21295698512348557"/>
          <c:h val="0.8124412679885079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0456554316849008"/>
          <c:y val="0.1072087414700776"/>
          <c:w val="0.80471574716526773"/>
          <c:h val="0.77273217975843433"/>
        </c:manualLayout>
      </c:layout>
      <c:barChart>
        <c:barDir val="col"/>
        <c:grouping val="clustered"/>
        <c:varyColors val="0"/>
        <c:ser>
          <c:idx val="0"/>
          <c:order val="0"/>
          <c:tx>
            <c:strRef>
              <c:f>Sheet1!$B$1</c:f>
              <c:strCache>
                <c:ptCount val="1"/>
                <c:pt idx="0">
                  <c:v>Trafico de Pasajeros</c:v>
                </c:pt>
              </c:strCache>
            </c:strRef>
          </c:tx>
          <c:spPr>
            <a:solidFill>
              <a:srgbClr val="92D050"/>
            </a:solidFill>
            <a:ln>
              <a:solidFill>
                <a:srgbClr val="92D050"/>
              </a:solidFill>
            </a:ln>
            <a:effectLst/>
          </c:spPr>
          <c:invertIfNegative val="0"/>
          <c:dLbls>
            <c:delete val="1"/>
          </c:dLbls>
          <c:cat>
            <c:strRef>
              <c:f>Sheet1!$A$2:$A$16</c:f>
              <c:strCache>
                <c:ptCount val="15"/>
                <c:pt idx="0">
                  <c:v>CUN-DFW</c:v>
                </c:pt>
                <c:pt idx="1">
                  <c:v>GDL-LAX</c:v>
                </c:pt>
                <c:pt idx="2">
                  <c:v>MAD-MEX</c:v>
                </c:pt>
                <c:pt idx="3">
                  <c:v>ATL-CUN</c:v>
                </c:pt>
                <c:pt idx="4">
                  <c:v>BOG-MEX</c:v>
                </c:pt>
                <c:pt idx="5">
                  <c:v>IAH-MEX</c:v>
                </c:pt>
                <c:pt idx="6">
                  <c:v>LAX-MEX</c:v>
                </c:pt>
                <c:pt idx="7">
                  <c:v>CUN-ORD</c:v>
                </c:pt>
                <c:pt idx="8">
                  <c:v>CUN-IAH</c:v>
                </c:pt>
                <c:pt idx="9">
                  <c:v>CUN-YYZ</c:v>
                </c:pt>
                <c:pt idx="10">
                  <c:v>MEX-MIA</c:v>
                </c:pt>
                <c:pt idx="11">
                  <c:v>LAX-SJD</c:v>
                </c:pt>
                <c:pt idx="12">
                  <c:v>JFK-MEX</c:v>
                </c:pt>
                <c:pt idx="13">
                  <c:v>CUN-JFK</c:v>
                </c:pt>
                <c:pt idx="14">
                  <c:v>MEX-ORD</c:v>
                </c:pt>
              </c:strCache>
            </c:strRef>
          </c:cat>
          <c:val>
            <c:numRef>
              <c:f>Sheet1!$B$2:$B$16</c:f>
              <c:numCache>
                <c:formatCode>_(* #,##0_);_(* \(#,##0\);_(* "-"??_);_(@_)</c:formatCode>
                <c:ptCount val="15"/>
                <c:pt idx="0">
                  <c:v>1137769</c:v>
                </c:pt>
                <c:pt idx="1">
                  <c:v>1060965</c:v>
                </c:pt>
                <c:pt idx="2">
                  <c:v>973280</c:v>
                </c:pt>
                <c:pt idx="3">
                  <c:v>888960</c:v>
                </c:pt>
                <c:pt idx="4">
                  <c:v>887276</c:v>
                </c:pt>
                <c:pt idx="5">
                  <c:v>884372</c:v>
                </c:pt>
                <c:pt idx="6">
                  <c:v>878049</c:v>
                </c:pt>
                <c:pt idx="7">
                  <c:v>875253</c:v>
                </c:pt>
                <c:pt idx="8">
                  <c:v>849261</c:v>
                </c:pt>
                <c:pt idx="9">
                  <c:v>767630</c:v>
                </c:pt>
                <c:pt idx="10" formatCode="#,##0">
                  <c:v>760221</c:v>
                </c:pt>
                <c:pt idx="11" formatCode="#,##0">
                  <c:v>748021</c:v>
                </c:pt>
                <c:pt idx="12" formatCode="#,##0">
                  <c:v>714813</c:v>
                </c:pt>
                <c:pt idx="13" formatCode="#,##0">
                  <c:v>711238</c:v>
                </c:pt>
                <c:pt idx="14" formatCode="#,##0">
                  <c:v>691184</c:v>
                </c:pt>
              </c:numCache>
            </c:numRef>
          </c:val>
          <c:extLst>
            <c:ext xmlns:c16="http://schemas.microsoft.com/office/drawing/2014/chart" uri="{C3380CC4-5D6E-409C-BE32-E72D297353CC}">
              <c16:uniqueId val="{00000000-AB9A-4BCD-88E8-1A1247B85A6F}"/>
            </c:ext>
          </c:extLst>
        </c:ser>
        <c:ser>
          <c:idx val="1"/>
          <c:order val="1"/>
          <c:tx>
            <c:strRef>
              <c:f>Sheet1!$C$1</c:f>
              <c:strCache>
                <c:ptCount val="1"/>
                <c:pt idx="0">
                  <c:v>Capacidad de Asientos</c:v>
                </c:pt>
              </c:strCache>
            </c:strRef>
          </c:tx>
          <c:spPr>
            <a:solidFill>
              <a:srgbClr val="7030A0"/>
            </a:solidFill>
            <a:ln>
              <a:solidFill>
                <a:srgbClr val="7030A0"/>
              </a:solidFill>
            </a:ln>
            <a:effectLst/>
          </c:spPr>
          <c:invertIfNegative val="0"/>
          <c:dLbls>
            <c:delete val="1"/>
          </c:dLbls>
          <c:cat>
            <c:strRef>
              <c:f>Sheet1!$A$2:$A$16</c:f>
              <c:strCache>
                <c:ptCount val="15"/>
                <c:pt idx="0">
                  <c:v>CUN-DFW</c:v>
                </c:pt>
                <c:pt idx="1">
                  <c:v>GDL-LAX</c:v>
                </c:pt>
                <c:pt idx="2">
                  <c:v>MAD-MEX</c:v>
                </c:pt>
                <c:pt idx="3">
                  <c:v>ATL-CUN</c:v>
                </c:pt>
                <c:pt idx="4">
                  <c:v>BOG-MEX</c:v>
                </c:pt>
                <c:pt idx="5">
                  <c:v>IAH-MEX</c:v>
                </c:pt>
                <c:pt idx="6">
                  <c:v>LAX-MEX</c:v>
                </c:pt>
                <c:pt idx="7">
                  <c:v>CUN-ORD</c:v>
                </c:pt>
                <c:pt idx="8">
                  <c:v>CUN-IAH</c:v>
                </c:pt>
                <c:pt idx="9">
                  <c:v>CUN-YYZ</c:v>
                </c:pt>
                <c:pt idx="10">
                  <c:v>MEX-MIA</c:v>
                </c:pt>
                <c:pt idx="11">
                  <c:v>LAX-SJD</c:v>
                </c:pt>
                <c:pt idx="12">
                  <c:v>JFK-MEX</c:v>
                </c:pt>
                <c:pt idx="13">
                  <c:v>CUN-JFK</c:v>
                </c:pt>
                <c:pt idx="14">
                  <c:v>MEX-ORD</c:v>
                </c:pt>
              </c:strCache>
            </c:strRef>
          </c:cat>
          <c:val>
            <c:numRef>
              <c:f>Sheet1!$C$2:$C$16</c:f>
              <c:numCache>
                <c:formatCode>_(* #,##0_);_(* \(#,##0\);_(* "-"??_);_(@_)</c:formatCode>
                <c:ptCount val="15"/>
                <c:pt idx="0">
                  <c:v>1405246</c:v>
                </c:pt>
                <c:pt idx="1">
                  <c:v>1327862</c:v>
                </c:pt>
                <c:pt idx="2">
                  <c:v>1116805</c:v>
                </c:pt>
                <c:pt idx="3">
                  <c:v>1036343</c:v>
                </c:pt>
                <c:pt idx="4">
                  <c:v>1068632</c:v>
                </c:pt>
                <c:pt idx="5">
                  <c:v>1115562</c:v>
                </c:pt>
                <c:pt idx="6">
                  <c:v>1037708</c:v>
                </c:pt>
                <c:pt idx="7">
                  <c:v>996833</c:v>
                </c:pt>
                <c:pt idx="8">
                  <c:v>1033745</c:v>
                </c:pt>
                <c:pt idx="9">
                  <c:v>1260785</c:v>
                </c:pt>
                <c:pt idx="10">
                  <c:v>879990</c:v>
                </c:pt>
                <c:pt idx="11">
                  <c:v>960303</c:v>
                </c:pt>
                <c:pt idx="12">
                  <c:v>849822</c:v>
                </c:pt>
                <c:pt idx="13">
                  <c:v>795724</c:v>
                </c:pt>
                <c:pt idx="14">
                  <c:v>783853</c:v>
                </c:pt>
              </c:numCache>
            </c:numRef>
          </c:val>
          <c:extLst>
            <c:ext xmlns:c16="http://schemas.microsoft.com/office/drawing/2014/chart" uri="{C3380CC4-5D6E-409C-BE32-E72D297353CC}">
              <c16:uniqueId val="{00000000-569E-47B5-9044-321B0F650C9A}"/>
            </c:ext>
          </c:extLst>
        </c:ser>
        <c:dLbls>
          <c:dLblPos val="outEnd"/>
          <c:showLegendKey val="0"/>
          <c:showVal val="1"/>
          <c:showCatName val="0"/>
          <c:showSerName val="0"/>
          <c:showPercent val="0"/>
          <c:showBubbleSize val="0"/>
        </c:dLbls>
        <c:gapWidth val="100"/>
        <c:overlap val="-24"/>
        <c:axId val="437594776"/>
        <c:axId val="437596344"/>
      </c:barChart>
      <c:catAx>
        <c:axId val="43759477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437596344"/>
        <c:crosses val="autoZero"/>
        <c:auto val="1"/>
        <c:lblAlgn val="ctr"/>
        <c:lblOffset val="100"/>
        <c:noMultiLvlLbl val="0"/>
      </c:catAx>
      <c:valAx>
        <c:axId val="437596344"/>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r>
                  <a:rPr lang="en-US" sz="1050" b="0" dirty="0">
                    <a:latin typeface="Museo Sans 300" panose="02000000000000000000" pitchFamily="50" charset="0"/>
                  </a:rPr>
                  <a:t>Miles</a:t>
                </a:r>
              </a:p>
            </c:rich>
          </c:tx>
          <c:layout>
            <c:manualLayout>
              <c:xMode val="edge"/>
              <c:yMode val="edge"/>
              <c:x val="2.2078774806614517E-2"/>
              <c:y val="0.34476872521678481"/>
            </c:manualLayout>
          </c:layout>
          <c:overlay val="0"/>
          <c:spPr>
            <a:noFill/>
            <a:ln>
              <a:noFill/>
            </a:ln>
            <a:effectLst/>
          </c:spPr>
          <c:txPr>
            <a:bodyPr rot="-540000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endParaRPr lang="en-US"/>
          </a:p>
        </c:txPr>
        <c:crossAx val="437594776"/>
        <c:crosses val="autoZero"/>
        <c:crossBetween val="between"/>
        <c:dispUnits>
          <c:builtInUnit val="thousands"/>
        </c:dispUnits>
      </c:valAx>
      <c:spPr>
        <a:noFill/>
        <a:ln>
          <a:noFill/>
        </a:ln>
        <a:effectLst/>
      </c:spPr>
    </c:plotArea>
    <c:legend>
      <c:legendPos val="r"/>
      <c:layout>
        <c:manualLayout>
          <c:xMode val="edge"/>
          <c:yMode val="edge"/>
          <c:x val="0.20424109142769403"/>
          <c:y val="0.93903709807859304"/>
          <c:w val="0.58881307525421678"/>
          <c:h val="5.476082111562625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8.1292127776907391E-2"/>
          <c:y val="3.0123949604010051E-2"/>
          <c:w val="0.8862680271567499"/>
          <c:h val="0.74024147769665927"/>
        </c:manualLayout>
      </c:layout>
      <c:barChart>
        <c:barDir val="col"/>
        <c:grouping val="clustered"/>
        <c:varyColors val="0"/>
        <c:ser>
          <c:idx val="0"/>
          <c:order val="0"/>
          <c:tx>
            <c:strRef>
              <c:f>Sheet1!$B$1</c:f>
              <c:strCache>
                <c:ptCount val="1"/>
                <c:pt idx="0">
                  <c:v>Pax Traffic</c:v>
                </c:pt>
              </c:strCache>
            </c:strRef>
          </c:tx>
          <c:spPr>
            <a:solidFill>
              <a:schemeClr val="accent3"/>
            </a:solidFill>
            <a:ln>
              <a:solidFill>
                <a:srgbClr val="7C6294"/>
              </a:solidFill>
            </a:ln>
            <a:effectLst/>
          </c:spPr>
          <c:invertIfNegative val="0"/>
          <c:dLbls>
            <c:delete val="1"/>
          </c:dLbls>
          <c:cat>
            <c:strRef>
              <c:f>Sheet1!$A$2:$A$16</c:f>
              <c:strCache>
                <c:ptCount val="15"/>
                <c:pt idx="0">
                  <c:v>GDL-LAX</c:v>
                </c:pt>
                <c:pt idx="1">
                  <c:v>CUN-ORD</c:v>
                </c:pt>
                <c:pt idx="2">
                  <c:v>CUN-YYZ</c:v>
                </c:pt>
                <c:pt idx="3">
                  <c:v>CUN-DFW</c:v>
                </c:pt>
                <c:pt idx="4">
                  <c:v>LAX-MEX</c:v>
                </c:pt>
                <c:pt idx="5">
                  <c:v>CUN-JFK</c:v>
                </c:pt>
                <c:pt idx="6">
                  <c:v>LAX-SJD</c:v>
                </c:pt>
                <c:pt idx="7">
                  <c:v>CUN-LAX</c:v>
                </c:pt>
                <c:pt idx="8">
                  <c:v>JFK-MEX</c:v>
                </c:pt>
                <c:pt idx="9">
                  <c:v>MEX-ORD</c:v>
                </c:pt>
                <c:pt idx="10">
                  <c:v>BOG-MEX</c:v>
                </c:pt>
                <c:pt idx="11">
                  <c:v>MEX-MIA</c:v>
                </c:pt>
                <c:pt idx="12">
                  <c:v>CUN-IAH</c:v>
                </c:pt>
                <c:pt idx="13">
                  <c:v>IAH-MEX</c:v>
                </c:pt>
                <c:pt idx="14">
                  <c:v>MAD-MEX</c:v>
                </c:pt>
              </c:strCache>
            </c:strRef>
          </c:cat>
          <c:val>
            <c:numRef>
              <c:f>Sheet1!$B$2:$B$16</c:f>
              <c:numCache>
                <c:formatCode>_(* #,##0_);_(* \(#,##0\);_(* "-"??_);_(@_)</c:formatCode>
                <c:ptCount val="15"/>
                <c:pt idx="0">
                  <c:v>971744.46</c:v>
                </c:pt>
                <c:pt idx="1">
                  <c:v>819220.25</c:v>
                </c:pt>
                <c:pt idx="2">
                  <c:v>696984.14000000013</c:v>
                </c:pt>
                <c:pt idx="3">
                  <c:v>678712.8</c:v>
                </c:pt>
                <c:pt idx="4">
                  <c:v>669033.60000000009</c:v>
                </c:pt>
                <c:pt idx="5">
                  <c:v>666282.65999999992</c:v>
                </c:pt>
                <c:pt idx="6">
                  <c:v>652691.25</c:v>
                </c:pt>
                <c:pt idx="7">
                  <c:v>619267.16999999993</c:v>
                </c:pt>
                <c:pt idx="8">
                  <c:v>597885.8899999999</c:v>
                </c:pt>
                <c:pt idx="9">
                  <c:v>578787.40999999992</c:v>
                </c:pt>
                <c:pt idx="10">
                  <c:v>562300.80000000005</c:v>
                </c:pt>
                <c:pt idx="11">
                  <c:v>551592.1</c:v>
                </c:pt>
                <c:pt idx="12">
                  <c:v>530193.85999999987</c:v>
                </c:pt>
                <c:pt idx="13">
                  <c:v>513687.56999999995</c:v>
                </c:pt>
                <c:pt idx="14">
                  <c:v>493948.92974217329</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axId val="437595952"/>
        <c:axId val="437597912"/>
      </c:barChart>
      <c:catAx>
        <c:axId val="4375959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437597912"/>
        <c:crosses val="autoZero"/>
        <c:auto val="1"/>
        <c:lblAlgn val="ctr"/>
        <c:lblOffset val="100"/>
        <c:noMultiLvlLbl val="0"/>
      </c:catAx>
      <c:valAx>
        <c:axId val="437597912"/>
        <c:scaling>
          <c:orientation val="minMax"/>
        </c:scaling>
        <c:delete val="0"/>
        <c:axPos val="l"/>
        <c:title>
          <c:tx>
            <c:rich>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r>
                  <a:rPr lang="en-US" b="0" dirty="0" err="1"/>
                  <a:t>Pasajeros</a:t>
                </a:r>
                <a:r>
                  <a:rPr lang="en-US" b="0" baseline="0" dirty="0"/>
                  <a:t> (miles)</a:t>
                </a:r>
                <a:endParaRPr lang="en-US" b="0" dirty="0"/>
              </a:p>
            </c:rich>
          </c:tx>
          <c:overlay val="0"/>
          <c:spPr>
            <a:noFill/>
            <a:ln>
              <a:noFill/>
            </a:ln>
            <a:effectLst/>
          </c:spPr>
          <c:txPr>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7595952"/>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24360316984774"/>
          <c:y val="4.1400836214099519E-2"/>
          <c:w val="0.48570915187370478"/>
          <c:h val="0.81328047028905759"/>
        </c:manualLayout>
      </c:layout>
      <c:pie3DChart>
        <c:varyColors val="1"/>
        <c:ser>
          <c:idx val="0"/>
          <c:order val="0"/>
          <c:tx>
            <c:strRef>
              <c:f>Sheet1!$B$1</c:f>
              <c:strCache>
                <c:ptCount val="1"/>
                <c:pt idx="0">
                  <c:v>Column1</c:v>
                </c:pt>
              </c:strCache>
            </c:strRef>
          </c:tx>
          <c:spPr>
            <a:scene3d>
              <a:camera prst="orthographicFront"/>
              <a:lightRig rig="threePt" dir="t"/>
            </a:scene3d>
            <a:sp3d>
              <a:bevelT/>
            </a:sp3d>
          </c:spPr>
          <c:dPt>
            <c:idx val="0"/>
            <c:bubble3D val="0"/>
            <c:spPr>
              <a:solidFill>
                <a:schemeClr val="accent1">
                  <a:tint val="58000"/>
                </a:schemeClr>
              </a:solidFill>
              <a:ln>
                <a:noFill/>
              </a:ln>
              <a:effectLst/>
              <a:scene3d>
                <a:camera prst="orthographicFront"/>
                <a:lightRig rig="threePt" dir="t"/>
              </a:scene3d>
              <a:sp3d>
                <a:bevelT/>
              </a:sp3d>
            </c:spPr>
            <c:extLst>
              <c:ext xmlns:c16="http://schemas.microsoft.com/office/drawing/2014/chart" uri="{C3380CC4-5D6E-409C-BE32-E72D297353CC}">
                <c16:uniqueId val="{00000001-38E4-46AE-A21E-C1A6DE075223}"/>
              </c:ext>
            </c:extLst>
          </c:dPt>
          <c:dPt>
            <c:idx val="1"/>
            <c:bubble3D val="0"/>
            <c:spPr>
              <a:solidFill>
                <a:schemeClr val="accent1">
                  <a:tint val="86000"/>
                </a:schemeClr>
              </a:solidFill>
              <a:ln>
                <a:noFill/>
              </a:ln>
              <a:effectLst/>
              <a:scene3d>
                <a:camera prst="orthographicFront"/>
                <a:lightRig rig="threePt" dir="t"/>
              </a:scene3d>
              <a:sp3d>
                <a:bevelT/>
              </a:sp3d>
            </c:spPr>
            <c:extLst>
              <c:ext xmlns:c16="http://schemas.microsoft.com/office/drawing/2014/chart" uri="{C3380CC4-5D6E-409C-BE32-E72D297353CC}">
                <c16:uniqueId val="{00000003-38E4-46AE-A21E-C1A6DE075223}"/>
              </c:ext>
            </c:extLst>
          </c:dPt>
          <c:dPt>
            <c:idx val="2"/>
            <c:bubble3D val="0"/>
            <c:spPr>
              <a:solidFill>
                <a:schemeClr val="accent1">
                  <a:shade val="86000"/>
                </a:schemeClr>
              </a:solidFill>
              <a:ln>
                <a:noFill/>
              </a:ln>
              <a:effectLst/>
              <a:scene3d>
                <a:camera prst="orthographicFront"/>
                <a:lightRig rig="threePt" dir="t"/>
              </a:scene3d>
              <a:sp3d>
                <a:bevelT/>
              </a:sp3d>
            </c:spPr>
            <c:extLst>
              <c:ext xmlns:c16="http://schemas.microsoft.com/office/drawing/2014/chart" uri="{C3380CC4-5D6E-409C-BE32-E72D297353CC}">
                <c16:uniqueId val="{00000005-38E4-46AE-A21E-C1A6DE075223}"/>
              </c:ext>
            </c:extLst>
          </c:dPt>
          <c:dLbls>
            <c:numFmt formatCode="0.0%" sourceLinked="0"/>
            <c:spPr>
              <a:noFill/>
              <a:ln>
                <a:solidFill>
                  <a:schemeClr val="accent1"/>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Sheet1!$A$2:$A$4</c:f>
              <c:strCache>
                <c:ptCount val="3"/>
                <c:pt idx="0">
                  <c:v>Directo</c:v>
                </c:pt>
                <c:pt idx="1">
                  <c:v>1 conexion</c:v>
                </c:pt>
                <c:pt idx="2">
                  <c:v>&gt;1 conexion</c:v>
                </c:pt>
              </c:strCache>
            </c:strRef>
          </c:cat>
          <c:val>
            <c:numRef>
              <c:f>Sheet1!$B$2:$B$4</c:f>
              <c:numCache>
                <c:formatCode>_(* #,##0_);_(* \(#,##0\);_(* "-"??_);_(@_)</c:formatCode>
                <c:ptCount val="3"/>
                <c:pt idx="0">
                  <c:v>36777677.840000026</c:v>
                </c:pt>
                <c:pt idx="1">
                  <c:v>15755531.044759067</c:v>
                </c:pt>
                <c:pt idx="2">
                  <c:v>1316798</c:v>
                </c:pt>
              </c:numCache>
            </c:numRef>
          </c:val>
          <c:extLst>
            <c:ext xmlns:c16="http://schemas.microsoft.com/office/drawing/2014/chart" uri="{C3380CC4-5D6E-409C-BE32-E72D297353CC}">
              <c16:uniqueId val="{00000006-38E4-46AE-A21E-C1A6DE075223}"/>
            </c:ext>
          </c:extLst>
        </c:ser>
        <c:dLbls>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6648913380649506"/>
          <c:y val="0.14000328415714045"/>
          <c:w val="0.25102895442217094"/>
          <c:h val="0.6223673045233778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numRef>
              <c:f>Sheet1!$A$2:$A$25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Sheet1!$B$2:$B$25</c:f>
              <c:numCache>
                <c:formatCode>General</c:formatCode>
                <c:ptCount val="24"/>
                <c:pt idx="0">
                  <c:v>9.4555579999999999</c:v>
                </c:pt>
                <c:pt idx="1">
                  <c:v>9.3423420000000004</c:v>
                </c:pt>
                <c:pt idx="2">
                  <c:v>9.655958</c:v>
                </c:pt>
                <c:pt idx="3">
                  <c:v>10.789020000000001</c:v>
                </c:pt>
                <c:pt idx="4">
                  <c:v>11.285970000000001</c:v>
                </c:pt>
                <c:pt idx="5">
                  <c:v>10.89789</c:v>
                </c:pt>
                <c:pt idx="6">
                  <c:v>10.899240000000001</c:v>
                </c:pt>
                <c:pt idx="7">
                  <c:v>10.928190000000001</c:v>
                </c:pt>
                <c:pt idx="8">
                  <c:v>11.129720000000001</c:v>
                </c:pt>
                <c:pt idx="9">
                  <c:v>13.513479999999999</c:v>
                </c:pt>
                <c:pt idx="10">
                  <c:v>12.636010000000001</c:v>
                </c:pt>
                <c:pt idx="11">
                  <c:v>12.42333</c:v>
                </c:pt>
                <c:pt idx="12">
                  <c:v>13.169460000000001</c:v>
                </c:pt>
                <c:pt idx="13">
                  <c:v>12.771990000000001</c:v>
                </c:pt>
                <c:pt idx="14">
                  <c:v>13.292450000000001</c:v>
                </c:pt>
                <c:pt idx="15">
                  <c:v>15.848269999999999</c:v>
                </c:pt>
                <c:pt idx="16">
                  <c:v>18.664059999999999</c:v>
                </c:pt>
                <c:pt idx="17">
                  <c:v>18.92652</c:v>
                </c:pt>
                <c:pt idx="18">
                  <c:v>19.244340000000001</c:v>
                </c:pt>
                <c:pt idx="19">
                  <c:v>19.263629999999999</c:v>
                </c:pt>
                <c:pt idx="20">
                  <c:v>21.485610000000001</c:v>
                </c:pt>
                <c:pt idx="21">
                  <c:v>20.272410000000001</c:v>
                </c:pt>
                <c:pt idx="22">
                  <c:v>20.12735</c:v>
                </c:pt>
                <c:pt idx="23">
                  <c:v>17.732299999999999</c:v>
                </c:pt>
              </c:numCache>
            </c:numRef>
          </c:val>
          <c:smooth val="0"/>
          <c:extLst>
            <c:ext xmlns:c16="http://schemas.microsoft.com/office/drawing/2014/chart" uri="{C3380CC4-5D6E-409C-BE32-E72D297353CC}">
              <c16:uniqueId val="{00000000-3CEF-4DF1-A72D-A09B757EF132}"/>
            </c:ext>
          </c:extLst>
        </c:ser>
        <c:dLbls>
          <c:showLegendKey val="0"/>
          <c:showVal val="0"/>
          <c:showCatName val="0"/>
          <c:showSerName val="0"/>
          <c:showPercent val="0"/>
          <c:showBubbleSize val="0"/>
        </c:dLbls>
        <c:smooth val="0"/>
        <c:axId val="371490904"/>
        <c:axId val="371495216"/>
      </c:lineChart>
      <c:catAx>
        <c:axId val="37149090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spcFirstLastPara="1" vertOverflow="ellipsis" wrap="square" anchor="b" anchorCtr="0"/>
          <a:lstStyle/>
          <a:p>
            <a:pPr>
              <a:defRPr sz="900" b="0" i="0" u="none" strike="noStrike" kern="1200" baseline="0">
                <a:solidFill>
                  <a:schemeClr val="tx1">
                    <a:lumMod val="65000"/>
                    <a:lumOff val="35000"/>
                  </a:schemeClr>
                </a:solidFill>
                <a:latin typeface="+mn-lt"/>
                <a:ea typeface="+mn-ea"/>
                <a:cs typeface="+mn-cs"/>
              </a:defRPr>
            </a:pPr>
            <a:endParaRPr lang="en-US"/>
          </a:p>
        </c:txPr>
        <c:crossAx val="371495216"/>
        <c:crosses val="autoZero"/>
        <c:auto val="1"/>
        <c:lblAlgn val="ctr"/>
        <c:lblOffset val="100"/>
        <c:noMultiLvlLbl val="0"/>
      </c:catAx>
      <c:valAx>
        <c:axId val="371495216"/>
        <c:scaling>
          <c:orientation val="minMax"/>
        </c:scaling>
        <c:delete val="0"/>
        <c:axPos val="l"/>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14909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r>
              <a:rPr lang="es-ES" sz="1000" b="0" i="0" u="none" strike="noStrike" baseline="0" dirty="0"/>
              <a:t>Principales centro de conexión internacionales</a:t>
            </a:r>
            <a:endParaRPr lang="en-US" sz="1000" b="0" dirty="0">
              <a:latin typeface="Museo Sans 300" panose="02000000000000000000" pitchFamily="50" charset="0"/>
            </a:endParaRPr>
          </a:p>
        </c:rich>
      </c:tx>
      <c:layout>
        <c:manualLayout>
          <c:xMode val="edge"/>
          <c:yMode val="edge"/>
          <c:x val="0.45662213740458024"/>
          <c:y val="3.2849514305704826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5735632631599448"/>
          <c:y val="0.19460923088595833"/>
          <c:w val="0.73522386025044317"/>
          <c:h val="0.6146092395078780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delete val="1"/>
          </c:dLbls>
          <c:cat>
            <c:strRef>
              <c:f>Sheet1!$A$2:$A$11</c:f>
              <c:strCache>
                <c:ptCount val="10"/>
                <c:pt idx="0">
                  <c:v>DFW</c:v>
                </c:pt>
                <c:pt idx="1">
                  <c:v>MEX</c:v>
                </c:pt>
                <c:pt idx="2">
                  <c:v>IAH</c:v>
                </c:pt>
                <c:pt idx="3">
                  <c:v>ATL</c:v>
                </c:pt>
                <c:pt idx="4">
                  <c:v>PTY</c:v>
                </c:pt>
                <c:pt idx="5">
                  <c:v>PHX</c:v>
                </c:pt>
                <c:pt idx="6">
                  <c:v>MAD</c:v>
                </c:pt>
                <c:pt idx="7">
                  <c:v>MIA</c:v>
                </c:pt>
                <c:pt idx="8">
                  <c:v>LAX</c:v>
                </c:pt>
                <c:pt idx="9">
                  <c:v>DEN</c:v>
                </c:pt>
              </c:strCache>
            </c:strRef>
          </c:cat>
          <c:val>
            <c:numRef>
              <c:f>Sheet1!$B$2:$B$11</c:f>
              <c:numCache>
                <c:formatCode>_(* #,##0_);_(* \(#,##0\);_(* "-"??_);_(@_)</c:formatCode>
                <c:ptCount val="10"/>
                <c:pt idx="0">
                  <c:v>2590003.6182989767</c:v>
                </c:pt>
                <c:pt idx="1">
                  <c:v>2243706.4267780096</c:v>
                </c:pt>
                <c:pt idx="2">
                  <c:v>1763350.2899820062</c:v>
                </c:pt>
                <c:pt idx="3">
                  <c:v>1059834.7400000058</c:v>
                </c:pt>
                <c:pt idx="4">
                  <c:v>979234.86925800145</c:v>
                </c:pt>
                <c:pt idx="5">
                  <c:v>603668.8782709993</c:v>
                </c:pt>
                <c:pt idx="6">
                  <c:v>481337.39332000038</c:v>
                </c:pt>
                <c:pt idx="7">
                  <c:v>438759.62846700149</c:v>
                </c:pt>
                <c:pt idx="8">
                  <c:v>390872.92736000015</c:v>
                </c:pt>
                <c:pt idx="9">
                  <c:v>375569.21000000124</c:v>
                </c:pt>
              </c:numCache>
            </c:numRef>
          </c:val>
          <c:extLst>
            <c:ext xmlns:c16="http://schemas.microsoft.com/office/drawing/2014/chart" uri="{C3380CC4-5D6E-409C-BE32-E72D297353CC}">
              <c16:uniqueId val="{00000000-002A-4448-A9B0-99DED93B8CFB}"/>
            </c:ext>
          </c:extLst>
        </c:ser>
        <c:dLbls>
          <c:dLblPos val="outEnd"/>
          <c:showLegendKey val="0"/>
          <c:showVal val="1"/>
          <c:showCatName val="0"/>
          <c:showSerName val="0"/>
          <c:showPercent val="0"/>
          <c:showBubbleSize val="0"/>
        </c:dLbls>
        <c:gapWidth val="100"/>
        <c:axId val="437590856"/>
        <c:axId val="437594384"/>
      </c:barChart>
      <c:catAx>
        <c:axId val="43759085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437594384"/>
        <c:crosses val="autoZero"/>
        <c:auto val="1"/>
        <c:lblAlgn val="ctr"/>
        <c:lblOffset val="100"/>
        <c:noMultiLvlLbl val="0"/>
      </c:catAx>
      <c:valAx>
        <c:axId val="437594384"/>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r>
                  <a:rPr lang="en-US" sz="800" b="0" dirty="0" err="1"/>
                  <a:t>Pasajeros</a:t>
                </a:r>
                <a:r>
                  <a:rPr lang="en-US" sz="800" b="0" dirty="0"/>
                  <a:t> </a:t>
                </a:r>
                <a:r>
                  <a:rPr lang="en-US" sz="800" b="0" dirty="0" err="1"/>
                  <a:t>en</a:t>
                </a:r>
                <a:r>
                  <a:rPr lang="en-US" sz="800" b="0" dirty="0"/>
                  <a:t> </a:t>
                </a:r>
                <a:r>
                  <a:rPr lang="en-US" sz="800" b="0" dirty="0" err="1"/>
                  <a:t>conexion</a:t>
                </a:r>
                <a:r>
                  <a:rPr lang="en-US" sz="800" b="0" dirty="0"/>
                  <a:t> (miles)</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437590856"/>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r>
              <a:rPr lang="es-ES" sz="1000" b="0" i="0" u="none" strike="noStrike" baseline="0" dirty="0"/>
              <a:t>Principales mercados conectando en DFW</a:t>
            </a:r>
            <a:endParaRPr lang="en-US" sz="1000" b="0" dirty="0">
              <a:latin typeface="Museo Sans 300" panose="02000000000000000000" pitchFamily="50" charset="0"/>
            </a:endParaRPr>
          </a:p>
        </c:rich>
      </c:tx>
      <c:layout>
        <c:manualLayout>
          <c:xMode val="edge"/>
          <c:yMode val="edge"/>
          <c:x val="0.44187969585862835"/>
          <c:y val="4.3799352407606428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3980528938590032"/>
          <c:y val="0.19460923088595833"/>
          <c:w val="0.75049103661883698"/>
          <c:h val="0.6146092395078780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delete val="1"/>
          </c:dLbls>
          <c:cat>
            <c:strRef>
              <c:f>Sheet1!$A$2:$A$11</c:f>
              <c:strCache>
                <c:ptCount val="10"/>
                <c:pt idx="0">
                  <c:v>CUN-LAS</c:v>
                </c:pt>
                <c:pt idx="1">
                  <c:v>CDG-CUN</c:v>
                </c:pt>
                <c:pt idx="2">
                  <c:v>CUN-LHR</c:v>
                </c:pt>
                <c:pt idx="3">
                  <c:v>ICN-MTY</c:v>
                </c:pt>
                <c:pt idx="4">
                  <c:v>CUN-PDX</c:v>
                </c:pt>
                <c:pt idx="5">
                  <c:v>CUN-MCI</c:v>
                </c:pt>
                <c:pt idx="6">
                  <c:v>CUN-LAX</c:v>
                </c:pt>
                <c:pt idx="7">
                  <c:v>CUN-FRA</c:v>
                </c:pt>
                <c:pt idx="8">
                  <c:v>CUN-OKC</c:v>
                </c:pt>
                <c:pt idx="9">
                  <c:v>CUN-OMA</c:v>
                </c:pt>
              </c:strCache>
            </c:strRef>
          </c:cat>
          <c:val>
            <c:numRef>
              <c:f>Sheet1!$B$2:$B$11</c:f>
              <c:numCache>
                <c:formatCode>_(* #,##0_);_(* \(#,##0\);_(* "-"??_);_(@_)</c:formatCode>
                <c:ptCount val="10"/>
                <c:pt idx="0">
                  <c:v>23387.19</c:v>
                </c:pt>
                <c:pt idx="1">
                  <c:v>15439.68</c:v>
                </c:pt>
                <c:pt idx="2">
                  <c:v>14971.27</c:v>
                </c:pt>
                <c:pt idx="3">
                  <c:v>13231.59</c:v>
                </c:pt>
                <c:pt idx="4">
                  <c:v>11898.95</c:v>
                </c:pt>
                <c:pt idx="5">
                  <c:v>10957.380000000001</c:v>
                </c:pt>
                <c:pt idx="6">
                  <c:v>10483.720000000001</c:v>
                </c:pt>
                <c:pt idx="7">
                  <c:v>9951.42</c:v>
                </c:pt>
                <c:pt idx="8">
                  <c:v>9875.4399999999987</c:v>
                </c:pt>
                <c:pt idx="9">
                  <c:v>9746.61</c:v>
                </c:pt>
              </c:numCache>
            </c:numRef>
          </c:val>
          <c:extLst>
            <c:ext xmlns:c16="http://schemas.microsoft.com/office/drawing/2014/chart" uri="{C3380CC4-5D6E-409C-BE32-E72D297353CC}">
              <c16:uniqueId val="{00000000-403B-4471-8EE1-AD5D3586C727}"/>
            </c:ext>
          </c:extLst>
        </c:ser>
        <c:dLbls>
          <c:dLblPos val="outEnd"/>
          <c:showLegendKey val="0"/>
          <c:showVal val="1"/>
          <c:showCatName val="0"/>
          <c:showSerName val="0"/>
          <c:showPercent val="0"/>
          <c:showBubbleSize val="0"/>
        </c:dLbls>
        <c:gapWidth val="100"/>
        <c:axId val="372967624"/>
        <c:axId val="440757760"/>
      </c:barChart>
      <c:catAx>
        <c:axId val="37296762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440757760"/>
        <c:crosses val="autoZero"/>
        <c:auto val="1"/>
        <c:lblAlgn val="ctr"/>
        <c:lblOffset val="100"/>
        <c:noMultiLvlLbl val="0"/>
      </c:catAx>
      <c:valAx>
        <c:axId val="440757760"/>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r>
                  <a:rPr lang="en-US" sz="800" b="0" dirty="0" err="1"/>
                  <a:t>Pasajeros</a:t>
                </a:r>
                <a:r>
                  <a:rPr lang="en-US" sz="800" b="0" dirty="0"/>
                  <a:t> </a:t>
                </a:r>
                <a:r>
                  <a:rPr lang="en-US" sz="800" b="0" dirty="0" err="1"/>
                  <a:t>en</a:t>
                </a:r>
                <a:r>
                  <a:rPr lang="en-US" sz="800" b="0" dirty="0"/>
                  <a:t> </a:t>
                </a:r>
                <a:r>
                  <a:rPr lang="en-US" sz="800" b="0" dirty="0" err="1"/>
                  <a:t>Conexion</a:t>
                </a:r>
                <a:r>
                  <a:rPr lang="en-US" sz="800" b="0" dirty="0"/>
                  <a:t> (miles)</a:t>
                </a:r>
              </a:p>
            </c:rich>
          </c:tx>
          <c:layout>
            <c:manualLayout>
              <c:xMode val="edge"/>
              <c:yMode val="edge"/>
              <c:x val="0.168234056620785"/>
              <c:y val="0.2211052525166306"/>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372967624"/>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r>
              <a:rPr lang="en-US" sz="1200" b="0" i="0" u="none" strike="noStrike" baseline="0" dirty="0" err="1"/>
              <a:t>Mercados</a:t>
            </a:r>
            <a:r>
              <a:rPr lang="en-US" sz="1200" b="0" i="0" u="none" strike="noStrike" baseline="0" dirty="0"/>
              <a:t> con mayor </a:t>
            </a:r>
            <a:r>
              <a:rPr lang="en-US" sz="1200" b="0" i="0" u="none" strike="noStrike" baseline="0" dirty="0" err="1"/>
              <a:t>crecimiento</a:t>
            </a:r>
            <a:r>
              <a:rPr lang="en-US" sz="1200" b="0" i="0" u="none" strike="noStrike" baseline="0" dirty="0"/>
              <a:t> </a:t>
            </a:r>
            <a:r>
              <a:rPr lang="en-US" sz="1200" b="0" i="0" u="none" strike="noStrike" baseline="0" dirty="0" err="1"/>
              <a:t>en</a:t>
            </a:r>
            <a:r>
              <a:rPr lang="en-US" sz="1200" b="0" i="0" u="none" strike="noStrike" baseline="0" dirty="0"/>
              <a:t> </a:t>
            </a:r>
            <a:r>
              <a:rPr lang="en-US" sz="1200" b="0" i="0" u="none" strike="noStrike" baseline="0" dirty="0" err="1"/>
              <a:t>capacidad</a:t>
            </a:r>
            <a:r>
              <a:rPr lang="en-US" sz="1200" b="0" i="0" u="none" strike="noStrike" baseline="0" dirty="0"/>
              <a:t> de asientos</a:t>
            </a:r>
            <a:endParaRPr lang="en-US" sz="1200" dirty="0">
              <a:solidFill>
                <a:srgbClr val="818181"/>
              </a:solidFill>
              <a:latin typeface="Museo Sans 300" panose="02000000000000000000" pitchFamily="50" charset="0"/>
            </a:endParaRPr>
          </a:p>
        </c:rich>
      </c:tx>
      <c:overlay val="0"/>
      <c:spPr>
        <a:noFill/>
        <a:ln>
          <a:noFill/>
        </a:ln>
        <a:effectLst/>
      </c:spPr>
      <c:txPr>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7359303755730127"/>
          <c:y val="0.13423082121728339"/>
          <c:w val="0.75375597296892094"/>
          <c:h val="0.47903350889249124"/>
        </c:manualLayout>
      </c:layout>
      <c:barChart>
        <c:barDir val="col"/>
        <c:grouping val="clustered"/>
        <c:varyColors val="0"/>
        <c:ser>
          <c:idx val="0"/>
          <c:order val="0"/>
          <c:tx>
            <c:strRef>
              <c:f>Sheet1!$B$1</c:f>
              <c:strCache>
                <c:ptCount val="1"/>
                <c:pt idx="0">
                  <c:v>Series 3</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Pt>
            <c:idx val="2"/>
            <c:invertIfNegative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0-4065-4EEB-B5B8-0B5CF496E57A}"/>
              </c:ext>
            </c:extLst>
          </c:dPt>
          <c:dLbls>
            <c:delete val="1"/>
          </c:dLbls>
          <c:cat>
            <c:strRef>
              <c:f>Sheet1!$A$2:$A$11</c:f>
              <c:strCache>
                <c:ptCount val="10"/>
                <c:pt idx="0">
                  <c:v>Mexico-Canada</c:v>
                </c:pt>
                <c:pt idx="1">
                  <c:v>Mexico-USA</c:v>
                </c:pt>
                <c:pt idx="2">
                  <c:v>Mexico-Cuba</c:v>
                </c:pt>
                <c:pt idx="3">
                  <c:v>Mexico-R. Dominicana</c:v>
                </c:pt>
                <c:pt idx="4">
                  <c:v>Mexico-Espana</c:v>
                </c:pt>
                <c:pt idx="5">
                  <c:v>Mexico-Costa Rica</c:v>
                </c:pt>
                <c:pt idx="6">
                  <c:v>Mexico-Guatemala</c:v>
                </c:pt>
                <c:pt idx="7">
                  <c:v>Mexico-Japon</c:v>
                </c:pt>
                <c:pt idx="8">
                  <c:v>Mexico-Italia</c:v>
                </c:pt>
                <c:pt idx="9">
                  <c:v>Mexico-El Salvador</c:v>
                </c:pt>
              </c:strCache>
            </c:strRef>
          </c:cat>
          <c:val>
            <c:numRef>
              <c:f>Sheet1!$B$2:$B$11</c:f>
              <c:numCache>
                <c:formatCode>General</c:formatCode>
                <c:ptCount val="10"/>
                <c:pt idx="0">
                  <c:v>1970913</c:v>
                </c:pt>
                <c:pt idx="1">
                  <c:v>1408186</c:v>
                </c:pt>
                <c:pt idx="2">
                  <c:v>512311</c:v>
                </c:pt>
                <c:pt idx="3">
                  <c:v>244286</c:v>
                </c:pt>
                <c:pt idx="4">
                  <c:v>227211</c:v>
                </c:pt>
                <c:pt idx="5">
                  <c:v>174435</c:v>
                </c:pt>
                <c:pt idx="6">
                  <c:v>158291</c:v>
                </c:pt>
                <c:pt idx="7">
                  <c:v>145137</c:v>
                </c:pt>
                <c:pt idx="8">
                  <c:v>126231</c:v>
                </c:pt>
                <c:pt idx="9">
                  <c:v>84338</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438959656"/>
        <c:axId val="438956520"/>
      </c:barChart>
      <c:catAx>
        <c:axId val="43895965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n-lt"/>
                <a:ea typeface="+mn-ea"/>
                <a:cs typeface="+mn-cs"/>
              </a:defRPr>
            </a:pPr>
            <a:endParaRPr lang="en-US"/>
          </a:p>
        </c:txPr>
        <c:crossAx val="438956520"/>
        <c:crosses val="autoZero"/>
        <c:auto val="1"/>
        <c:lblAlgn val="ctr"/>
        <c:lblOffset val="100"/>
        <c:noMultiLvlLbl val="0"/>
      </c:catAx>
      <c:valAx>
        <c:axId val="43895652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38959656"/>
        <c:crosses val="autoZero"/>
        <c:crossBetween val="between"/>
        <c:dispUnits>
          <c:builtInUnit val="thousands"/>
          <c:dispUnitsLbl>
            <c:tx>
              <c:rich>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r>
                    <a:rPr lang="es-CO" b="0" dirty="0"/>
                    <a:t>Asientos adicionales (miles)</a:t>
                  </a:r>
                </a:p>
              </c:rich>
            </c:tx>
            <c:spPr>
              <a:noFill/>
              <a:ln>
                <a:noFill/>
              </a:ln>
              <a:effectLst/>
            </c:spPr>
            <c:txPr>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r>
              <a:rPr lang="en-US" sz="1200" b="0" i="0" u="none" strike="noStrike" baseline="0" dirty="0" err="1"/>
              <a:t>Mercados</a:t>
            </a:r>
            <a:r>
              <a:rPr lang="en-US" sz="1200" b="0" i="0" u="none" strike="noStrike" baseline="0" dirty="0"/>
              <a:t> con mayor </a:t>
            </a:r>
            <a:r>
              <a:rPr lang="en-US" sz="1200" b="0" i="0" u="none" strike="noStrike" baseline="0" dirty="0" err="1"/>
              <a:t>crecimiento</a:t>
            </a:r>
            <a:r>
              <a:rPr lang="en-US" sz="1200" b="0" i="0" u="none" strike="noStrike" baseline="0" dirty="0"/>
              <a:t> </a:t>
            </a:r>
            <a:r>
              <a:rPr lang="en-US" sz="1200" b="0" i="0" u="none" strike="noStrike" baseline="0" dirty="0" err="1"/>
              <a:t>en</a:t>
            </a:r>
            <a:r>
              <a:rPr lang="en-US" sz="1200" b="0" i="0" u="none" strike="noStrike" baseline="0" dirty="0"/>
              <a:t> </a:t>
            </a:r>
            <a:r>
              <a:rPr lang="en-US" sz="1200" b="0" i="0" u="none" strike="noStrike" baseline="0" dirty="0" err="1"/>
              <a:t>tráfico</a:t>
            </a:r>
            <a:r>
              <a:rPr lang="en-US" sz="1200" b="0" i="0" u="none" strike="noStrike" baseline="0" dirty="0"/>
              <a:t> de </a:t>
            </a:r>
            <a:r>
              <a:rPr lang="en-US" sz="1200" b="0" i="0" u="none" strike="noStrike" baseline="0" dirty="0" err="1"/>
              <a:t>pasajeros</a:t>
            </a:r>
            <a:endParaRPr lang="en-US" sz="1200" dirty="0">
              <a:solidFill>
                <a:srgbClr val="818181"/>
              </a:solidFill>
              <a:latin typeface="Museo Sans 300" panose="02000000000000000000" pitchFamily="50" charset="0"/>
            </a:endParaRPr>
          </a:p>
        </c:rich>
      </c:tx>
      <c:overlay val="0"/>
      <c:spPr>
        <a:noFill/>
        <a:ln>
          <a:noFill/>
        </a:ln>
        <a:effectLst/>
      </c:spPr>
      <c:txPr>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7359303755730127"/>
          <c:y val="0.20604277416237979"/>
          <c:w val="0.79289400573870406"/>
          <c:h val="0.44672687252650478"/>
        </c:manualLayout>
      </c:layout>
      <c:barChart>
        <c:barDir val="col"/>
        <c:grouping val="clustered"/>
        <c:varyColors val="0"/>
        <c:ser>
          <c:idx val="0"/>
          <c:order val="0"/>
          <c:tx>
            <c:strRef>
              <c:f>Sheet1!$B$1</c:f>
              <c:strCache>
                <c:ptCount val="1"/>
                <c:pt idx="0">
                  <c:v>Series 3</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1-ADE8-41D6-B47E-573ED28C7B44}"/>
              </c:ext>
            </c:extLst>
          </c:dPt>
          <c:dLbls>
            <c:delete val="1"/>
          </c:dLbls>
          <c:cat>
            <c:strRef>
              <c:f>Sheet1!$A$2:$A$11</c:f>
              <c:strCache>
                <c:ptCount val="10"/>
                <c:pt idx="0">
                  <c:v>Mexico-USA</c:v>
                </c:pt>
                <c:pt idx="1">
                  <c:v>Mexico-Canada</c:v>
                </c:pt>
                <c:pt idx="2">
                  <c:v>Mexico-Cuba</c:v>
                </c:pt>
                <c:pt idx="3">
                  <c:v>Mexico-Espana</c:v>
                </c:pt>
                <c:pt idx="4">
                  <c:v>Mexico-Japon</c:v>
                </c:pt>
                <c:pt idx="5">
                  <c:v>Mexico-Costa Rica</c:v>
                </c:pt>
                <c:pt idx="6">
                  <c:v>Mexico-R. Dominicana</c:v>
                </c:pt>
                <c:pt idx="7">
                  <c:v>Mexico-Italia</c:v>
                </c:pt>
                <c:pt idx="8">
                  <c:v>Mexico-Guatemala</c:v>
                </c:pt>
                <c:pt idx="9">
                  <c:v>Mexico-Francia</c:v>
                </c:pt>
              </c:strCache>
            </c:strRef>
          </c:cat>
          <c:val>
            <c:numRef>
              <c:f>Sheet1!$B$2:$B$11</c:f>
              <c:numCache>
                <c:formatCode>_(* #,##0_);_(* \(#,##0\);_(* "-"??_);_(@_)</c:formatCode>
                <c:ptCount val="10"/>
                <c:pt idx="0">
                  <c:v>2234764</c:v>
                </c:pt>
                <c:pt idx="1">
                  <c:v>1597586</c:v>
                </c:pt>
                <c:pt idx="2">
                  <c:v>248646.2</c:v>
                </c:pt>
                <c:pt idx="3">
                  <c:v>226134.5</c:v>
                </c:pt>
                <c:pt idx="4">
                  <c:v>143717.70000000001</c:v>
                </c:pt>
                <c:pt idx="5">
                  <c:v>141956.70000000001</c:v>
                </c:pt>
                <c:pt idx="6">
                  <c:v>122007.3</c:v>
                </c:pt>
                <c:pt idx="7">
                  <c:v>103058.3</c:v>
                </c:pt>
                <c:pt idx="8">
                  <c:v>78363.56</c:v>
                </c:pt>
                <c:pt idx="9">
                  <c:v>61814.29</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438957696"/>
        <c:axId val="438949856"/>
      </c:barChart>
      <c:catAx>
        <c:axId val="43895769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n-lt"/>
                <a:ea typeface="+mn-ea"/>
                <a:cs typeface="+mn-cs"/>
              </a:defRPr>
            </a:pPr>
            <a:endParaRPr lang="en-US"/>
          </a:p>
        </c:txPr>
        <c:crossAx val="438949856"/>
        <c:crosses val="autoZero"/>
        <c:auto val="1"/>
        <c:lblAlgn val="ctr"/>
        <c:lblOffset val="100"/>
        <c:noMultiLvlLbl val="0"/>
      </c:catAx>
      <c:valAx>
        <c:axId val="438949856"/>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438957696"/>
        <c:crosses val="autoZero"/>
        <c:crossBetween val="between"/>
        <c:dispUnits>
          <c:builtInUnit val="thousands"/>
          <c:dispUnitsLbl>
            <c:tx>
              <c:rich>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r>
                    <a:rPr lang="en-US" b="0" dirty="0" err="1"/>
                    <a:t>Pasajeros</a:t>
                  </a:r>
                  <a:r>
                    <a:rPr lang="en-US" b="0" baseline="0" dirty="0"/>
                    <a:t> </a:t>
                  </a:r>
                  <a:r>
                    <a:rPr lang="en-US" b="0" baseline="0" dirty="0" err="1"/>
                    <a:t>adicionales</a:t>
                  </a:r>
                  <a:r>
                    <a:rPr lang="en-US" b="0" baseline="0" dirty="0"/>
                    <a:t> (miles)</a:t>
                  </a:r>
                  <a:endParaRPr lang="es-CO" b="0" dirty="0"/>
                </a:p>
              </c:rich>
            </c:tx>
            <c:spPr>
              <a:noFill/>
              <a:ln>
                <a:noFill/>
              </a:ln>
              <a:effectLst/>
            </c:spPr>
            <c:txPr>
              <a:bodyPr rot="-54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0" i="0" u="none" strike="noStrike" kern="1200" baseline="0">
                <a:solidFill>
                  <a:schemeClr val="tx2"/>
                </a:solidFill>
                <a:latin typeface="Museo Sans 300" panose="02000000000000000000" pitchFamily="50" charset="0"/>
                <a:ea typeface="+mn-ea"/>
                <a:cs typeface="+mn-cs"/>
              </a:defRPr>
            </a:pPr>
            <a:r>
              <a:rPr lang="en-US" sz="1400" b="0" i="0" u="none" strike="noStrike" baseline="0" dirty="0" err="1"/>
              <a:t>Principales</a:t>
            </a:r>
            <a:r>
              <a:rPr lang="en-US" sz="1400" b="0" i="0" u="none" strike="noStrike" baseline="0" dirty="0"/>
              <a:t> </a:t>
            </a:r>
            <a:r>
              <a:rPr lang="en-US" sz="1400" b="0" i="0" u="none" strike="noStrike" baseline="0" dirty="0" err="1"/>
              <a:t>aeropuertos</a:t>
            </a:r>
            <a:r>
              <a:rPr lang="en-US" sz="1400" b="0" i="0" u="none" strike="noStrike" baseline="0" dirty="0"/>
              <a:t> por </a:t>
            </a:r>
            <a:r>
              <a:rPr lang="en-US" sz="1400" b="0" i="0" u="none" strike="noStrike" baseline="0" dirty="0" err="1"/>
              <a:t>capacidad</a:t>
            </a:r>
            <a:r>
              <a:rPr lang="en-US" sz="1400" b="0" i="0" u="none" strike="noStrike" baseline="0" dirty="0"/>
              <a:t> de asientos</a:t>
            </a:r>
            <a:endParaRPr lang="en-US" sz="1400" b="0" i="0" dirty="0">
              <a:solidFill>
                <a:schemeClr val="tx2"/>
              </a:solidFill>
            </a:endParaRP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2654082141094211"/>
          <c:y val="0.15450859303241166"/>
          <c:w val="0.8345802738811694"/>
          <c:h val="0.67340638724046065"/>
        </c:manualLayout>
      </c:layout>
      <c:barChart>
        <c:barDir val="col"/>
        <c:grouping val="clustered"/>
        <c:varyColors val="0"/>
        <c:ser>
          <c:idx val="0"/>
          <c:order val="0"/>
          <c:tx>
            <c:strRef>
              <c:f>Sheet1!$B$1</c:f>
              <c:strCache>
                <c:ptCount val="1"/>
                <c:pt idx="0">
                  <c:v>Series 1</c:v>
                </c:pt>
              </c:strCache>
            </c:strRef>
          </c:tx>
          <c:spPr>
            <a:solidFill>
              <a:srgbClr val="92D050"/>
            </a:solidFill>
            <a:ln>
              <a:solidFill>
                <a:srgbClr val="92D050"/>
              </a:solidFill>
            </a:ln>
            <a:effectLst/>
          </c:spPr>
          <c:invertIfNegative val="0"/>
          <c:dLbls>
            <c:delete val="1"/>
          </c:dLbls>
          <c:cat>
            <c:strRef>
              <c:f>Sheet1!$A$2:$A$11</c:f>
              <c:strCache>
                <c:ptCount val="10"/>
                <c:pt idx="0">
                  <c:v>CUN</c:v>
                </c:pt>
                <c:pt idx="1">
                  <c:v>MEX</c:v>
                </c:pt>
                <c:pt idx="2">
                  <c:v>GDL</c:v>
                </c:pt>
                <c:pt idx="3">
                  <c:v>SJD</c:v>
                </c:pt>
                <c:pt idx="4">
                  <c:v>PVR</c:v>
                </c:pt>
                <c:pt idx="5">
                  <c:v>MTY</c:v>
                </c:pt>
                <c:pt idx="6">
                  <c:v>BJX</c:v>
                </c:pt>
                <c:pt idx="7">
                  <c:v>MLM</c:v>
                </c:pt>
                <c:pt idx="8">
                  <c:v>CZM</c:v>
                </c:pt>
                <c:pt idx="9">
                  <c:v>QRO</c:v>
                </c:pt>
              </c:strCache>
            </c:strRef>
          </c:cat>
          <c:val>
            <c:numRef>
              <c:f>Sheet1!$B$2:$B$11</c:f>
              <c:numCache>
                <c:formatCode>#,##0</c:formatCode>
                <c:ptCount val="10"/>
                <c:pt idx="0">
                  <c:v>24868762</c:v>
                </c:pt>
                <c:pt idx="1">
                  <c:v>18996990</c:v>
                </c:pt>
                <c:pt idx="2">
                  <c:v>6151230</c:v>
                </c:pt>
                <c:pt idx="3">
                  <c:v>5611390</c:v>
                </c:pt>
                <c:pt idx="4">
                  <c:v>4386216</c:v>
                </c:pt>
                <c:pt idx="5">
                  <c:v>2486730</c:v>
                </c:pt>
                <c:pt idx="6">
                  <c:v>1039572</c:v>
                </c:pt>
                <c:pt idx="7">
                  <c:v>697652</c:v>
                </c:pt>
                <c:pt idx="8">
                  <c:v>561398</c:v>
                </c:pt>
                <c:pt idx="9">
                  <c:v>480800</c:v>
                </c:pt>
              </c:numCache>
            </c:numRef>
          </c:val>
          <c:extLst>
            <c:ext xmlns:c16="http://schemas.microsoft.com/office/drawing/2014/chart" uri="{C3380CC4-5D6E-409C-BE32-E72D297353CC}">
              <c16:uniqueId val="{00000000-AF0B-4CDC-9D31-0FBC4D40CDD1}"/>
            </c:ext>
          </c:extLst>
        </c:ser>
        <c:dLbls>
          <c:dLblPos val="outEnd"/>
          <c:showLegendKey val="0"/>
          <c:showVal val="1"/>
          <c:showCatName val="0"/>
          <c:showSerName val="0"/>
          <c:showPercent val="0"/>
          <c:showBubbleSize val="0"/>
        </c:dLbls>
        <c:gapWidth val="100"/>
        <c:overlap val="-24"/>
        <c:axId val="438945152"/>
        <c:axId val="438954168"/>
      </c:barChart>
      <c:catAx>
        <c:axId val="4389451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8954168"/>
        <c:crosses val="autoZero"/>
        <c:auto val="1"/>
        <c:lblAlgn val="ctr"/>
        <c:lblOffset val="100"/>
        <c:noMultiLvlLbl val="0"/>
      </c:catAx>
      <c:valAx>
        <c:axId val="43895416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8945152"/>
        <c:crosses val="autoZero"/>
        <c:crossBetween val="between"/>
        <c:dispUnits>
          <c:builtInUnit val="millions"/>
          <c:dispUnitsLbl>
            <c:layout>
              <c:manualLayout>
                <c:xMode val="edge"/>
                <c:yMode val="edge"/>
                <c:x val="2.0138884684150107E-2"/>
                <c:y val="0.24351167111811012"/>
              </c:manualLayout>
            </c:layout>
            <c:tx>
              <c:rich>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r>
                    <a:rPr lang="en-US" b="0" dirty="0">
                      <a:latin typeface="Museo Sans 300" panose="02000000000000000000" pitchFamily="50" charset="0"/>
                    </a:rPr>
                    <a:t>Asientos (</a:t>
                  </a:r>
                  <a:r>
                    <a:rPr lang="en-US" b="0" dirty="0" err="1">
                      <a:latin typeface="Museo Sans 300" panose="02000000000000000000" pitchFamily="50" charset="0"/>
                    </a:rPr>
                    <a:t>millones</a:t>
                  </a:r>
                  <a:r>
                    <a:rPr lang="en-US" b="0" dirty="0">
                      <a:latin typeface="Museo Sans 300" panose="02000000000000000000" pitchFamily="50" charset="0"/>
                    </a:rPr>
                    <a:t>)</a:t>
                  </a:r>
                </a:p>
              </c:rich>
            </c:tx>
            <c:spPr>
              <a:noFill/>
              <a:ln>
                <a:noFill/>
              </a:ln>
              <a:effectLst/>
            </c:spPr>
            <c:txPr>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1" i="0" u="none" strike="noStrike" kern="1200" baseline="0">
                <a:solidFill>
                  <a:schemeClr val="tx2"/>
                </a:solidFill>
                <a:latin typeface="Museo Sans 300" panose="02000000000000000000" pitchFamily="50" charset="0"/>
                <a:ea typeface="+mn-ea"/>
                <a:cs typeface="+mn-cs"/>
              </a:defRPr>
            </a:pPr>
            <a:r>
              <a:rPr lang="en-US" sz="1400" b="0" i="0" u="none" strike="noStrike" baseline="0" dirty="0" err="1"/>
              <a:t>Principales</a:t>
            </a:r>
            <a:r>
              <a:rPr lang="en-US" sz="1400" b="0" i="0" u="none" strike="noStrike" baseline="0" dirty="0"/>
              <a:t> </a:t>
            </a:r>
            <a:r>
              <a:rPr lang="en-US" sz="1400" b="0" i="0" u="none" strike="noStrike" baseline="0" dirty="0" err="1"/>
              <a:t>aeropuertos</a:t>
            </a:r>
            <a:r>
              <a:rPr lang="en-US" sz="1400" b="0" i="0" u="none" strike="noStrike" baseline="0" dirty="0"/>
              <a:t> por </a:t>
            </a:r>
            <a:r>
              <a:rPr lang="en-US" sz="1400" b="0" i="0" u="none" strike="noStrike" baseline="0" dirty="0" err="1"/>
              <a:t>tráfico</a:t>
            </a:r>
            <a:r>
              <a:rPr lang="en-US" sz="1400" b="0" i="0" u="none" strike="noStrike" baseline="0" dirty="0"/>
              <a:t> de </a:t>
            </a:r>
            <a:r>
              <a:rPr lang="en-US" sz="1400" b="0" i="0" u="none" strike="noStrike" baseline="0" dirty="0" err="1"/>
              <a:t>pasajeros</a:t>
            </a:r>
            <a:endParaRPr lang="en-US" sz="1400" dirty="0">
              <a:effectLst/>
            </a:endParaRP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2654082141094211"/>
          <c:y val="0.17964215838945302"/>
          <c:w val="0.8345802738811694"/>
          <c:h val="0.64827282188341939"/>
        </c:manualLayout>
      </c:layout>
      <c:barChart>
        <c:barDir val="col"/>
        <c:grouping val="clustered"/>
        <c:varyColors val="0"/>
        <c:ser>
          <c:idx val="0"/>
          <c:order val="0"/>
          <c:tx>
            <c:strRef>
              <c:f>Sheet1!$B$1</c:f>
              <c:strCache>
                <c:ptCount val="1"/>
                <c:pt idx="0">
                  <c:v>Series 1</c:v>
                </c:pt>
              </c:strCache>
            </c:strRef>
          </c:tx>
          <c:spPr>
            <a:solidFill>
              <a:srgbClr val="7C6294"/>
            </a:solidFill>
            <a:ln>
              <a:noFill/>
            </a:ln>
            <a:effectLst/>
          </c:spPr>
          <c:invertIfNegative val="0"/>
          <c:dLbls>
            <c:delete val="1"/>
          </c:dLbls>
          <c:cat>
            <c:strRef>
              <c:f>Sheet1!$A$2:$A$11</c:f>
              <c:strCache>
                <c:ptCount val="10"/>
                <c:pt idx="0">
                  <c:v>CUN</c:v>
                </c:pt>
                <c:pt idx="1">
                  <c:v>MEX</c:v>
                </c:pt>
                <c:pt idx="2">
                  <c:v>GDL</c:v>
                </c:pt>
                <c:pt idx="3">
                  <c:v>SJD</c:v>
                </c:pt>
                <c:pt idx="4">
                  <c:v>PVR</c:v>
                </c:pt>
                <c:pt idx="5">
                  <c:v>MTY</c:v>
                </c:pt>
                <c:pt idx="6">
                  <c:v>BJX</c:v>
                </c:pt>
                <c:pt idx="7">
                  <c:v>MLM</c:v>
                </c:pt>
                <c:pt idx="8">
                  <c:v>CZM</c:v>
                </c:pt>
                <c:pt idx="9">
                  <c:v>QRO</c:v>
                </c:pt>
              </c:strCache>
            </c:strRef>
          </c:cat>
          <c:val>
            <c:numRef>
              <c:f>Sheet1!$B$2:$B$11</c:f>
              <c:numCache>
                <c:formatCode>#,##0</c:formatCode>
                <c:ptCount val="10"/>
                <c:pt idx="0">
                  <c:v>19766058.188381199</c:v>
                </c:pt>
                <c:pt idx="1">
                  <c:v>15467319.344673559</c:v>
                </c:pt>
                <c:pt idx="2">
                  <c:v>4940406.6202013567</c:v>
                </c:pt>
                <c:pt idx="3">
                  <c:v>4479334.2835249174</c:v>
                </c:pt>
                <c:pt idx="4">
                  <c:v>3592179.6192084826</c:v>
                </c:pt>
                <c:pt idx="5">
                  <c:v>1734055.7610110284</c:v>
                </c:pt>
                <c:pt idx="6">
                  <c:v>787233.38986016146</c:v>
                </c:pt>
                <c:pt idx="7">
                  <c:v>563010.98</c:v>
                </c:pt>
                <c:pt idx="8">
                  <c:v>454639.73648380162</c:v>
                </c:pt>
                <c:pt idx="9">
                  <c:v>393933.12188783067</c:v>
                </c:pt>
              </c:numCache>
            </c:numRef>
          </c:val>
          <c:extLst>
            <c:ext xmlns:c16="http://schemas.microsoft.com/office/drawing/2014/chart" uri="{C3380CC4-5D6E-409C-BE32-E72D297353CC}">
              <c16:uniqueId val="{00000000-6C06-4B0B-B75A-D949B478B93A}"/>
            </c:ext>
          </c:extLst>
        </c:ser>
        <c:dLbls>
          <c:dLblPos val="outEnd"/>
          <c:showLegendKey val="0"/>
          <c:showVal val="1"/>
          <c:showCatName val="0"/>
          <c:showSerName val="0"/>
          <c:showPercent val="0"/>
          <c:showBubbleSize val="0"/>
        </c:dLbls>
        <c:gapWidth val="100"/>
        <c:overlap val="-24"/>
        <c:axId val="438954560"/>
        <c:axId val="438947896"/>
      </c:barChart>
      <c:catAx>
        <c:axId val="43895456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8947896"/>
        <c:crosses val="autoZero"/>
        <c:auto val="1"/>
        <c:lblAlgn val="ctr"/>
        <c:lblOffset val="100"/>
        <c:noMultiLvlLbl val="0"/>
      </c:catAx>
      <c:valAx>
        <c:axId val="43894789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438954560"/>
        <c:crosses val="autoZero"/>
        <c:crossBetween val="between"/>
        <c:dispUnits>
          <c:builtInUnit val="millions"/>
          <c:dispUnitsLbl>
            <c:layout>
              <c:manualLayout>
                <c:xMode val="edge"/>
                <c:yMode val="edge"/>
                <c:x val="2.0138954870521999E-2"/>
                <c:y val="0.19010276808126253"/>
              </c:manualLayout>
            </c:layout>
            <c:tx>
              <c:rich>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r>
                    <a:rPr lang="en-US" b="0" dirty="0" err="1">
                      <a:latin typeface="Museo Sans 300" panose="02000000000000000000" pitchFamily="50" charset="0"/>
                    </a:rPr>
                    <a:t>Pasajeros</a:t>
                  </a:r>
                  <a:r>
                    <a:rPr lang="en-US" b="0" dirty="0">
                      <a:latin typeface="Museo Sans 300" panose="02000000000000000000" pitchFamily="50" charset="0"/>
                    </a:rPr>
                    <a:t>  (</a:t>
                  </a:r>
                  <a:r>
                    <a:rPr lang="en-US" b="0" dirty="0" err="1">
                      <a:latin typeface="Museo Sans 300" panose="02000000000000000000" pitchFamily="50" charset="0"/>
                    </a:rPr>
                    <a:t>millones</a:t>
                  </a:r>
                  <a:r>
                    <a:rPr lang="en-US" b="0" dirty="0">
                      <a:latin typeface="Museo Sans 300" panose="02000000000000000000" pitchFamily="50" charset="0"/>
                    </a:rPr>
                    <a:t>)</a:t>
                  </a:r>
                </a:p>
              </c:rich>
            </c:tx>
            <c:spPr>
              <a:noFill/>
              <a:ln>
                <a:noFill/>
              </a:ln>
              <a:effectLst/>
            </c:spPr>
            <c:txPr>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useo Sans 300" panose="02000000000000000000" pitchFamily="50" charset="0"/>
                <a:ea typeface="+mn-ea"/>
                <a:cs typeface="+mn-cs"/>
              </a:defRPr>
            </a:pPr>
            <a:r>
              <a:rPr lang="en-US" sz="1100" b="0" i="0" u="none" strike="noStrike" baseline="0" dirty="0" err="1"/>
              <a:t>Capacidad</a:t>
            </a:r>
            <a:r>
              <a:rPr lang="en-US" sz="1100" b="0" i="0" u="none" strike="noStrike" baseline="0" dirty="0"/>
              <a:t> por </a:t>
            </a:r>
            <a:r>
              <a:rPr lang="en-US" sz="1100" b="0" i="0" u="none" strike="noStrike" baseline="0" dirty="0" err="1"/>
              <a:t>región</a:t>
            </a:r>
            <a:endParaRPr lang="en-US" sz="1100" dirty="0">
              <a:latin typeface="Museo Sans 300" panose="02000000000000000000" pitchFamily="50" charset="0"/>
            </a:endParaRPr>
          </a:p>
        </c:rich>
      </c:tx>
      <c:layout>
        <c:manualLayout>
          <c:xMode val="edge"/>
          <c:yMode val="edge"/>
          <c:x val="0.64133873768469141"/>
          <c:y val="4.320999909806629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6518437658933784E-3"/>
          <c:y val="0.12487002768505642"/>
          <c:w val="0.99396571209968998"/>
          <c:h val="0.85911947340486083"/>
        </c:manualLayout>
      </c:layout>
      <c:pie3DChart>
        <c:varyColors val="1"/>
        <c:ser>
          <c:idx val="0"/>
          <c:order val="0"/>
          <c:tx>
            <c:strRef>
              <c:f>Sheet1!$B$1</c:f>
              <c:strCache>
                <c:ptCount val="1"/>
                <c:pt idx="0">
                  <c:v>Column1</c:v>
                </c:pt>
              </c:strCache>
            </c:strRef>
          </c:tx>
          <c:dPt>
            <c:idx val="0"/>
            <c:bubble3D val="0"/>
            <c:spPr>
              <a:solidFill>
                <a:srgbClr val="002060"/>
              </a:solidFill>
              <a:ln w="25400">
                <a:solidFill>
                  <a:schemeClr val="lt1"/>
                </a:solidFill>
              </a:ln>
              <a:effectLst/>
              <a:sp3d contourW="25400">
                <a:contourClr>
                  <a:schemeClr val="lt1"/>
                </a:contourClr>
              </a:sp3d>
            </c:spPr>
            <c:extLst>
              <c:ext xmlns:c16="http://schemas.microsoft.com/office/drawing/2014/chart" uri="{C3380CC4-5D6E-409C-BE32-E72D297353CC}">
                <c16:uniqueId val="{00000001-DE95-44A7-8627-75EBA4BEBAA5}"/>
              </c:ext>
            </c:extLst>
          </c:dPt>
          <c:dPt>
            <c:idx val="1"/>
            <c:bubble3D val="0"/>
            <c:spPr>
              <a:solidFill>
                <a:srgbClr val="756197"/>
              </a:solidFill>
              <a:ln w="25400">
                <a:solidFill>
                  <a:schemeClr val="lt1"/>
                </a:solidFill>
              </a:ln>
              <a:effectLst/>
              <a:sp3d contourW="25400">
                <a:contourClr>
                  <a:schemeClr val="lt1"/>
                </a:contourClr>
              </a:sp3d>
            </c:spPr>
            <c:extLst>
              <c:ext xmlns:c16="http://schemas.microsoft.com/office/drawing/2014/chart" uri="{C3380CC4-5D6E-409C-BE32-E72D297353CC}">
                <c16:uniqueId val="{00000002-DE95-44A7-8627-75EBA4BEBAA5}"/>
              </c:ext>
            </c:extLst>
          </c:dPt>
          <c:dPt>
            <c:idx val="2"/>
            <c:bubble3D val="0"/>
            <c:spPr>
              <a:solidFill>
                <a:srgbClr val="F37367"/>
              </a:solidFill>
              <a:ln w="25400">
                <a:solidFill>
                  <a:schemeClr val="lt1"/>
                </a:solidFill>
              </a:ln>
              <a:effectLst/>
              <a:sp3d contourW="25400">
                <a:contourClr>
                  <a:schemeClr val="lt1"/>
                </a:contourClr>
              </a:sp3d>
            </c:spPr>
            <c:extLst>
              <c:ext xmlns:c16="http://schemas.microsoft.com/office/drawing/2014/chart" uri="{C3380CC4-5D6E-409C-BE32-E72D297353CC}">
                <c16:uniqueId val="{00000003-DE95-44A7-8627-75EBA4BEBAA5}"/>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91DB-4792-96F6-637EC02F65B7}"/>
              </c:ext>
            </c:extLst>
          </c:dPt>
          <c:dLbls>
            <c:dLbl>
              <c:idx val="0"/>
              <c:layout>
                <c:manualLayout>
                  <c:x val="-0.14313111815597049"/>
                  <c:y val="-5.02234775266886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5054399173885026"/>
                      <c:h val="0.16963812826307836"/>
                    </c:manualLayout>
                  </c15:layout>
                </c:ext>
                <c:ext xmlns:c16="http://schemas.microsoft.com/office/drawing/2014/chart" uri="{C3380CC4-5D6E-409C-BE32-E72D297353CC}">
                  <c16:uniqueId val="{00000001-DE95-44A7-8627-75EBA4BEBAA5}"/>
                </c:ext>
              </c:extLst>
            </c:dLbl>
            <c:dLbl>
              <c:idx val="1"/>
              <c:layout>
                <c:manualLayout>
                  <c:x val="-5.8857742689706179E-2"/>
                  <c:y val="-3.6020623083036327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DE95-44A7-8627-75EBA4BEBAA5}"/>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Sheet1!$A$2:$A$5</c:f>
              <c:strCache>
                <c:ptCount val="4"/>
                <c:pt idx="0">
                  <c:v>Norteamerica</c:v>
                </c:pt>
                <c:pt idx="1">
                  <c:v>Latinoamerica</c:v>
                </c:pt>
                <c:pt idx="2">
                  <c:v>Europa</c:v>
                </c:pt>
                <c:pt idx="3">
                  <c:v>Asia-Pacifico</c:v>
                </c:pt>
              </c:strCache>
            </c:strRef>
          </c:cat>
          <c:val>
            <c:numRef>
              <c:f>Sheet1!$B$2:$B$5</c:f>
              <c:numCache>
                <c:formatCode>_(* #,##0_);_(* \(#,##0\);_(* "-"??_);_(@_)</c:formatCode>
                <c:ptCount val="4"/>
                <c:pt idx="0">
                  <c:v>26268058</c:v>
                </c:pt>
                <c:pt idx="1">
                  <c:v>4917212</c:v>
                </c:pt>
                <c:pt idx="2">
                  <c:v>2844803</c:v>
                </c:pt>
                <c:pt idx="3">
                  <c:v>302795</c:v>
                </c:pt>
              </c:numCache>
            </c:numRef>
          </c:val>
          <c:extLst>
            <c:ext xmlns:c16="http://schemas.microsoft.com/office/drawing/2014/chart" uri="{C3380CC4-5D6E-409C-BE32-E72D297353CC}">
              <c16:uniqueId val="{00000000-DE95-44A7-8627-75EBA4BEBAA5}"/>
            </c:ext>
          </c:extLst>
        </c:ser>
        <c:dLbls>
          <c:showLegendKey val="0"/>
          <c:showVal val="0"/>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useo Sans 300" panose="02000000000000000000" pitchFamily="50" charset="0"/>
                <a:ea typeface="+mn-ea"/>
                <a:cs typeface="+mn-cs"/>
              </a:defRPr>
            </a:pPr>
            <a:r>
              <a:rPr lang="en-US" sz="1600" dirty="0" err="1">
                <a:latin typeface="Museo Sans 300" panose="02000000000000000000" pitchFamily="50" charset="0"/>
              </a:rPr>
              <a:t>Pasajeros</a:t>
            </a:r>
            <a:r>
              <a:rPr lang="en-US" sz="1600" baseline="0" dirty="0">
                <a:latin typeface="Museo Sans 300" panose="02000000000000000000" pitchFamily="50" charset="0"/>
              </a:rPr>
              <a:t> O&amp;D </a:t>
            </a:r>
            <a:r>
              <a:rPr lang="en-US" sz="1600" baseline="0" dirty="0" err="1">
                <a:latin typeface="Museo Sans 300" panose="02000000000000000000" pitchFamily="50" charset="0"/>
              </a:rPr>
              <a:t>por</a:t>
            </a:r>
            <a:r>
              <a:rPr lang="en-US" sz="1600" baseline="0" dirty="0">
                <a:latin typeface="Museo Sans 300" panose="02000000000000000000" pitchFamily="50" charset="0"/>
              </a:rPr>
              <a:t> </a:t>
            </a:r>
            <a:r>
              <a:rPr lang="en-US" sz="1600" baseline="0" dirty="0" err="1">
                <a:latin typeface="Museo Sans 300" panose="02000000000000000000" pitchFamily="50" charset="0"/>
              </a:rPr>
              <a:t>Región</a:t>
            </a:r>
            <a:endParaRPr lang="en-US" sz="1600" dirty="0">
              <a:latin typeface="Museo Sans 300" panose="02000000000000000000" pitchFamily="50" charset="0"/>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21183033974145E-2"/>
          <c:y val="0.31062798847153006"/>
          <c:w val="0.70620950706355712"/>
          <c:h val="0.59308021045078818"/>
        </c:manualLayout>
      </c:layout>
      <c:pie3DChart>
        <c:varyColors val="1"/>
        <c:ser>
          <c:idx val="0"/>
          <c:order val="0"/>
          <c:tx>
            <c:strRef>
              <c:f>Sheet1!$B$1</c:f>
              <c:strCache>
                <c:ptCount val="1"/>
                <c:pt idx="0">
                  <c:v>Column1</c:v>
                </c:pt>
              </c:strCache>
            </c:strRef>
          </c:tx>
          <c:dPt>
            <c:idx val="0"/>
            <c:bubble3D val="0"/>
            <c:spPr>
              <a:solidFill>
                <a:srgbClr val="002060"/>
              </a:solidFill>
              <a:ln w="25400">
                <a:solidFill>
                  <a:schemeClr val="lt1"/>
                </a:solidFill>
              </a:ln>
              <a:effectLst/>
              <a:sp3d contourW="25400">
                <a:contourClr>
                  <a:schemeClr val="lt1"/>
                </a:contourClr>
              </a:sp3d>
            </c:spPr>
            <c:extLst>
              <c:ext xmlns:c16="http://schemas.microsoft.com/office/drawing/2014/chart" uri="{C3380CC4-5D6E-409C-BE32-E72D297353CC}">
                <c16:uniqueId val="{00000001-DE95-44A7-8627-75EBA4BEBAA5}"/>
              </c:ext>
            </c:extLst>
          </c:dPt>
          <c:dPt>
            <c:idx val="1"/>
            <c:bubble3D val="0"/>
            <c:spPr>
              <a:solidFill>
                <a:srgbClr val="756197"/>
              </a:solidFill>
              <a:ln w="25400">
                <a:solidFill>
                  <a:schemeClr val="lt1"/>
                </a:solidFill>
              </a:ln>
              <a:effectLst/>
              <a:sp3d contourW="25400">
                <a:contourClr>
                  <a:schemeClr val="lt1"/>
                </a:contourClr>
              </a:sp3d>
            </c:spPr>
            <c:extLst>
              <c:ext xmlns:c16="http://schemas.microsoft.com/office/drawing/2014/chart" uri="{C3380CC4-5D6E-409C-BE32-E72D297353CC}">
                <c16:uniqueId val="{00000002-DE95-44A7-8627-75EBA4BEBAA5}"/>
              </c:ext>
            </c:extLst>
          </c:dPt>
          <c:dPt>
            <c:idx val="2"/>
            <c:bubble3D val="0"/>
            <c:spPr>
              <a:solidFill>
                <a:srgbClr val="F37367"/>
              </a:solidFill>
              <a:ln w="25400">
                <a:solidFill>
                  <a:schemeClr val="lt1"/>
                </a:solidFill>
              </a:ln>
              <a:effectLst/>
              <a:sp3d contourW="25400">
                <a:contourClr>
                  <a:schemeClr val="lt1"/>
                </a:contourClr>
              </a:sp3d>
            </c:spPr>
            <c:extLst>
              <c:ext xmlns:c16="http://schemas.microsoft.com/office/drawing/2014/chart" uri="{C3380CC4-5D6E-409C-BE32-E72D297353CC}">
                <c16:uniqueId val="{00000003-DE95-44A7-8627-75EBA4BEBAA5}"/>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0-F135-499C-B29C-247B74F36177}"/>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1-F135-499C-B29C-247B74F36177}"/>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2-F135-499C-B29C-247B74F36177}"/>
              </c:ext>
            </c:extLst>
          </c:dPt>
          <c:dLbls>
            <c:dLbl>
              <c:idx val="0"/>
              <c:layout>
                <c:manualLayout>
                  <c:x val="0"/>
                  <c:y val="0.1144662402596466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95-44A7-8627-75EBA4BEBAA5}"/>
                </c:ext>
              </c:extLst>
            </c:dLbl>
            <c:dLbl>
              <c:idx val="1"/>
              <c:layout>
                <c:manualLayout>
                  <c:x val="6.3367199236207095E-2"/>
                  <c:y val="2.250423723950063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383362192449075"/>
                      <c:h val="0.17674387531641342"/>
                    </c:manualLayout>
                  </c15:layout>
                </c:ext>
                <c:ext xmlns:c16="http://schemas.microsoft.com/office/drawing/2014/chart" uri="{C3380CC4-5D6E-409C-BE32-E72D297353CC}">
                  <c16:uniqueId val="{00000002-DE95-44A7-8627-75EBA4BEBAA5}"/>
                </c:ext>
              </c:extLst>
            </c:dLbl>
            <c:dLbl>
              <c:idx val="2"/>
              <c:layout>
                <c:manualLayout>
                  <c:x val="-5.7943047598001819E-2"/>
                  <c:y val="-1.834027939440512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9681890486648204"/>
                      <c:h val="0.16034395597271575"/>
                    </c:manualLayout>
                  </c15:layout>
                </c:ext>
                <c:ext xmlns:c16="http://schemas.microsoft.com/office/drawing/2014/chart" uri="{C3380CC4-5D6E-409C-BE32-E72D297353CC}">
                  <c16:uniqueId val="{00000003-DE95-44A7-8627-75EBA4BEBAA5}"/>
                </c:ext>
              </c:extLst>
            </c:dLbl>
            <c:dLbl>
              <c:idx val="3"/>
              <c:layout>
                <c:manualLayout>
                  <c:x val="-7.439561989440123E-2"/>
                  <c:y val="-8.679785358325224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F135-499C-B29C-247B74F36177}"/>
                </c:ext>
              </c:extLst>
            </c:dLbl>
            <c:dLbl>
              <c:idx val="4"/>
              <c:layout>
                <c:manualLayout>
                  <c:x val="8.8589782067886397E-2"/>
                  <c:y val="-8.801067969765577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135-499C-B29C-247B74F36177}"/>
                </c:ext>
              </c:extLst>
            </c:dLbl>
            <c:dLbl>
              <c:idx val="5"/>
              <c:layout>
                <c:manualLayout>
                  <c:x val="0.25718738773658506"/>
                  <c:y val="-8.87552684065713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F135-499C-B29C-247B74F36177}"/>
                </c:ext>
              </c:extLst>
            </c:dLbl>
            <c:numFmt formatCode="0.0%" sourceLinked="0"/>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00" b="0" i="0" u="none" strike="noStrike" kern="1200" baseline="0">
                    <a:solidFill>
                      <a:schemeClr val="dk1">
                        <a:lumMod val="65000"/>
                        <a:lumOff val="35000"/>
                      </a:schemeClr>
                    </a:solidFill>
                    <a:latin typeface="+mn-lt"/>
                    <a:ea typeface="+mn-ea"/>
                    <a:cs typeface="+mn-cs"/>
                  </a:defRPr>
                </a:pPr>
                <a:endParaRPr lang="en-US"/>
              </a:p>
            </c:txPr>
            <c:dLblPos val="bestFit"/>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Sheet1!$A$2:$A$7</c:f>
              <c:strCache>
                <c:ptCount val="6"/>
                <c:pt idx="0">
                  <c:v>Norteanemrica</c:v>
                </c:pt>
                <c:pt idx="1">
                  <c:v>Latinoamerica</c:v>
                </c:pt>
                <c:pt idx="2">
                  <c:v>Europa</c:v>
                </c:pt>
                <c:pt idx="3">
                  <c:v>Asia-Pacifico</c:v>
                </c:pt>
                <c:pt idx="4">
                  <c:v>Oriente Medio</c:v>
                </c:pt>
                <c:pt idx="5">
                  <c:v>Africa</c:v>
                </c:pt>
              </c:strCache>
            </c:strRef>
          </c:cat>
          <c:val>
            <c:numRef>
              <c:f>Sheet1!$B$2:$B$7</c:f>
              <c:numCache>
                <c:formatCode>_(* #,##0_);_(* \(#,##0\);_(* "-"??_);_(@_)</c:formatCode>
                <c:ptCount val="6"/>
                <c:pt idx="0">
                  <c:v>40420678.974484652</c:v>
                </c:pt>
                <c:pt idx="1">
                  <c:v>6989927.8191750497</c:v>
                </c:pt>
                <c:pt idx="2">
                  <c:v>5619910.8198243584</c:v>
                </c:pt>
                <c:pt idx="3">
                  <c:v>580141.98244464048</c:v>
                </c:pt>
                <c:pt idx="4">
                  <c:v>195784.86430046719</c:v>
                </c:pt>
                <c:pt idx="5">
                  <c:v>43561.742768384232</c:v>
                </c:pt>
              </c:numCache>
            </c:numRef>
          </c:val>
          <c:extLst>
            <c:ext xmlns:c16="http://schemas.microsoft.com/office/drawing/2014/chart" uri="{C3380CC4-5D6E-409C-BE32-E72D297353CC}">
              <c16:uniqueId val="{00000000-DE95-44A7-8627-75EBA4BEBAA5}"/>
            </c:ext>
          </c:extLst>
        </c:ser>
        <c:dLbls>
          <c:showLegendKey val="0"/>
          <c:showVal val="0"/>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64572124496594"/>
          <c:y val="2.3537168966291374E-2"/>
          <c:w val="0.80920475467935438"/>
          <c:h val="0.80888229033253167"/>
        </c:manualLayout>
      </c:layout>
      <c:barChart>
        <c:barDir val="col"/>
        <c:grouping val="clustered"/>
        <c:varyColors val="0"/>
        <c:ser>
          <c:idx val="0"/>
          <c:order val="0"/>
          <c:tx>
            <c:strRef>
              <c:f>Sheet1!$B$1</c:f>
              <c:strCache>
                <c:ptCount val="1"/>
                <c:pt idx="0">
                  <c:v>Capacidad de Asientos</c:v>
                </c:pt>
              </c:strCache>
            </c:strRef>
          </c:tx>
          <c:spPr>
            <a:solidFill>
              <a:srgbClr val="92D050"/>
            </a:solidFill>
            <a:ln>
              <a:solidFill>
                <a:srgbClr val="92D050"/>
              </a:solidFill>
            </a:ln>
            <a:effectLst/>
          </c:spPr>
          <c:invertIfNegative val="0"/>
          <c:dLbls>
            <c:delete val="1"/>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#,##0</c:formatCode>
                <c:ptCount val="12"/>
                <c:pt idx="0">
                  <c:v>6200572</c:v>
                </c:pt>
                <c:pt idx="1">
                  <c:v>5573990</c:v>
                </c:pt>
                <c:pt idx="2">
                  <c:v>6262182</c:v>
                </c:pt>
                <c:pt idx="3">
                  <c:v>5782211</c:v>
                </c:pt>
                <c:pt idx="4">
                  <c:v>5413059</c:v>
                </c:pt>
                <c:pt idx="5">
                  <c:v>5469673</c:v>
                </c:pt>
                <c:pt idx="6">
                  <c:v>5912620</c:v>
                </c:pt>
                <c:pt idx="7">
                  <c:v>5561978</c:v>
                </c:pt>
                <c:pt idx="8">
                  <c:v>4618237</c:v>
                </c:pt>
                <c:pt idx="9">
                  <c:v>5059362</c:v>
                </c:pt>
                <c:pt idx="10">
                  <c:v>5771894</c:v>
                </c:pt>
                <c:pt idx="11">
                  <c:v>7040238</c:v>
                </c:pt>
              </c:numCache>
            </c:numRef>
          </c:val>
          <c:extLst>
            <c:ext xmlns:c16="http://schemas.microsoft.com/office/drawing/2014/chart" uri="{C3380CC4-5D6E-409C-BE32-E72D297353CC}">
              <c16:uniqueId val="{00000000-446C-45C5-94A0-03F9B6B24FD7}"/>
            </c:ext>
          </c:extLst>
        </c:ser>
        <c:ser>
          <c:idx val="1"/>
          <c:order val="1"/>
          <c:tx>
            <c:strRef>
              <c:f>Sheet1!$C$1</c:f>
              <c:strCache>
                <c:ptCount val="1"/>
                <c:pt idx="0">
                  <c:v>Trafico de Pasajeros</c:v>
                </c:pt>
              </c:strCache>
            </c:strRef>
          </c:tx>
          <c:spPr>
            <a:solidFill>
              <a:srgbClr val="7030A0"/>
            </a:solidFill>
            <a:ln>
              <a:solidFill>
                <a:srgbClr val="7030A0"/>
              </a:solidFill>
            </a:ln>
            <a:effectLst/>
          </c:spPr>
          <c:invertIfNegative val="0"/>
          <c:dLbls>
            <c:delete val="1"/>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_(* #,##0_);_(* \(#,##0\);_(* "-"??_);_(@_)</c:formatCode>
                <c:ptCount val="12"/>
                <c:pt idx="0">
                  <c:v>4973412</c:v>
                </c:pt>
                <c:pt idx="1">
                  <c:v>4416794</c:v>
                </c:pt>
                <c:pt idx="2">
                  <c:v>5054864</c:v>
                </c:pt>
                <c:pt idx="3">
                  <c:v>4593195</c:v>
                </c:pt>
                <c:pt idx="4">
                  <c:v>4263499</c:v>
                </c:pt>
                <c:pt idx="5">
                  <c:v>4465499</c:v>
                </c:pt>
                <c:pt idx="6">
                  <c:v>5040244</c:v>
                </c:pt>
                <c:pt idx="7">
                  <c:v>4502980</c:v>
                </c:pt>
                <c:pt idx="8">
                  <c:v>3608471</c:v>
                </c:pt>
                <c:pt idx="9">
                  <c:v>4093899</c:v>
                </c:pt>
                <c:pt idx="10">
                  <c:v>4549273</c:v>
                </c:pt>
                <c:pt idx="11">
                  <c:v>5301892</c:v>
                </c:pt>
              </c:numCache>
            </c:numRef>
          </c:val>
          <c:extLst>
            <c:ext xmlns:c16="http://schemas.microsoft.com/office/drawing/2014/chart" uri="{C3380CC4-5D6E-409C-BE32-E72D297353CC}">
              <c16:uniqueId val="{00000000-5A5B-4EFD-892F-4E1E9044755F}"/>
            </c:ext>
          </c:extLst>
        </c:ser>
        <c:dLbls>
          <c:showLegendKey val="0"/>
          <c:showVal val="1"/>
          <c:showCatName val="0"/>
          <c:showSerName val="0"/>
          <c:showPercent val="0"/>
          <c:showBubbleSize val="0"/>
        </c:dLbls>
        <c:gapWidth val="150"/>
        <c:axId val="438958480"/>
        <c:axId val="438958872"/>
      </c:barChart>
      <c:lineChart>
        <c:grouping val="standard"/>
        <c:varyColors val="0"/>
        <c:ser>
          <c:idx val="2"/>
          <c:order val="2"/>
          <c:tx>
            <c:strRef>
              <c:f>Sheet1!$D$1</c:f>
              <c:strCache>
                <c:ptCount val="1"/>
                <c:pt idx="0">
                  <c:v>Factor de Ocupacion</c:v>
                </c:pt>
              </c:strCache>
            </c:strRef>
          </c:tx>
          <c:spPr>
            <a:ln w="28575" cap="rnd">
              <a:solidFill>
                <a:schemeClr val="tx2">
                  <a:lumMod val="90000"/>
                  <a:lumOff val="1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useo Sans 300" panose="02000000000000000000" pitchFamily="50" charset="0"/>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0.80208922660683568</c:v>
                </c:pt>
                <c:pt idx="1">
                  <c:v>0.79239359955794686</c:v>
                </c:pt>
                <c:pt idx="2">
                  <c:v>0.80720490078378426</c:v>
                </c:pt>
                <c:pt idx="3">
                  <c:v>0.79436654940471729</c:v>
                </c:pt>
                <c:pt idx="4">
                  <c:v>0.78763209490234631</c:v>
                </c:pt>
                <c:pt idx="5">
                  <c:v>0.81641059712344777</c:v>
                </c:pt>
                <c:pt idx="6">
                  <c:v>0.85245525672206235</c:v>
                </c:pt>
                <c:pt idx="7">
                  <c:v>0.80960046947327013</c:v>
                </c:pt>
                <c:pt idx="8">
                  <c:v>0.78135249446920974</c:v>
                </c:pt>
                <c:pt idx="9">
                  <c:v>0.80917297477428973</c:v>
                </c:pt>
                <c:pt idx="10">
                  <c:v>0.7881768098998353</c:v>
                </c:pt>
                <c:pt idx="11">
                  <c:v>0.75308419971029383</c:v>
                </c:pt>
              </c:numCache>
            </c:numRef>
          </c:val>
          <c:smooth val="0"/>
          <c:extLst>
            <c:ext xmlns:c16="http://schemas.microsoft.com/office/drawing/2014/chart" uri="{C3380CC4-5D6E-409C-BE32-E72D297353CC}">
              <c16:uniqueId val="{0000000C-5A5B-4EFD-892F-4E1E9044755F}"/>
            </c:ext>
          </c:extLst>
        </c:ser>
        <c:dLbls>
          <c:showLegendKey val="0"/>
          <c:showVal val="0"/>
          <c:showCatName val="0"/>
          <c:showSerName val="0"/>
          <c:showPercent val="0"/>
          <c:showBubbleSize val="0"/>
        </c:dLbls>
        <c:marker val="1"/>
        <c:smooth val="0"/>
        <c:axId val="437429232"/>
        <c:axId val="437433936"/>
      </c:lineChart>
      <c:catAx>
        <c:axId val="438958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438958872"/>
        <c:crosses val="autoZero"/>
        <c:auto val="1"/>
        <c:lblAlgn val="ctr"/>
        <c:lblOffset val="100"/>
        <c:noMultiLvlLbl val="0"/>
      </c:catAx>
      <c:valAx>
        <c:axId val="438958872"/>
        <c:scaling>
          <c:orientation val="minMax"/>
          <c:min val="0"/>
        </c:scaling>
        <c:delete val="0"/>
        <c:axPos val="l"/>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r>
                  <a:rPr lang="en-US" sz="1100" dirty="0"/>
                  <a:t>Asientos/</a:t>
                </a:r>
                <a:r>
                  <a:rPr lang="en-US" sz="1100" dirty="0" err="1"/>
                  <a:t>Pasajeros</a:t>
                </a:r>
                <a:endParaRPr lang="en-US" sz="1100" dirty="0"/>
              </a:p>
            </c:rich>
          </c:tx>
          <c:layout>
            <c:manualLayout>
              <c:xMode val="edge"/>
              <c:yMode val="edge"/>
              <c:x val="3.4499643870689933E-2"/>
              <c:y val="0.27565657108522301"/>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438958480"/>
        <c:crosses val="autoZero"/>
        <c:crossBetween val="between"/>
        <c:dispUnits>
          <c:builtInUnit val="millions"/>
          <c:dispUnitsLbl>
            <c:layout>
              <c:manualLayout>
                <c:xMode val="edge"/>
                <c:yMode val="edge"/>
                <c:x val="6.328700736000574E-2"/>
                <c:y val="0.3340790378908422"/>
              </c:manualLayout>
            </c:layout>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Millones</a:t>
                  </a:r>
                  <a:endParaRPr lang="en-US" dirty="0"/>
                </a:p>
              </c:rich>
            </c:tx>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dispUnitsLbl>
        </c:dispUnits>
      </c:valAx>
      <c:valAx>
        <c:axId val="437433936"/>
        <c:scaling>
          <c:orientation val="minMax"/>
          <c:min val="0"/>
        </c:scaling>
        <c:delete val="0"/>
        <c:axPos val="r"/>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r>
                  <a:rPr lang="en-US" sz="1100" dirty="0"/>
                  <a:t>Load Factor</a:t>
                </a:r>
              </a:p>
            </c:rich>
          </c:tx>
          <c:layout>
            <c:manualLayout>
              <c:xMode val="edge"/>
              <c:yMode val="edge"/>
              <c:x val="0.96564460204514768"/>
              <c:y val="0.41976722288319307"/>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437429232"/>
        <c:crosses val="max"/>
        <c:crossBetween val="between"/>
      </c:valAx>
      <c:catAx>
        <c:axId val="437429232"/>
        <c:scaling>
          <c:orientation val="minMax"/>
        </c:scaling>
        <c:delete val="1"/>
        <c:axPos val="b"/>
        <c:numFmt formatCode="General" sourceLinked="1"/>
        <c:majorTickMark val="out"/>
        <c:minorTickMark val="none"/>
        <c:tickLblPos val="nextTo"/>
        <c:crossAx val="437433936"/>
        <c:crosses val="autoZero"/>
        <c:auto val="1"/>
        <c:lblAlgn val="ctr"/>
        <c:lblOffset val="100"/>
        <c:noMultiLvlLbl val="0"/>
      </c:catAx>
      <c:spPr>
        <a:noFill/>
        <a:ln>
          <a:noFill/>
        </a:ln>
        <a:effectLst/>
      </c:spPr>
    </c:plotArea>
    <c:legend>
      <c:legendPos val="r"/>
      <c:layout>
        <c:manualLayout>
          <c:xMode val="edge"/>
          <c:yMode val="edge"/>
          <c:x val="0.23818448060261688"/>
          <c:y val="0.90391583583538315"/>
          <c:w val="0.62424616981585668"/>
          <c:h val="8.2058931114000852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Domestico</c:v>
                </c:pt>
              </c:strCache>
            </c:strRef>
          </c:tx>
          <c:spPr>
            <a:ln w="63500" cap="rnd">
              <a:solidFill>
                <a:schemeClr val="accent1"/>
              </a:solidFill>
              <a:round/>
            </a:ln>
            <a:effectLst/>
          </c:spPr>
          <c:marker>
            <c:symbol val="none"/>
          </c:marker>
          <c:dLbls>
            <c:numFmt formatCode="#,##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Sheet1!$A$2:$A$16</c:f>
              <c:numCache>
                <c:formatCode>General</c:formatCode>
                <c:ptCount val="15"/>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pt idx="14">
                  <c:v>2023</c:v>
                </c:pt>
              </c:numCache>
            </c:numRef>
          </c:cat>
          <c:val>
            <c:numRef>
              <c:f>Sheet1!$B$2:$B$16</c:f>
              <c:numCache>
                <c:formatCode>0</c:formatCode>
                <c:ptCount val="15"/>
                <c:pt idx="0">
                  <c:v>92</c:v>
                </c:pt>
                <c:pt idx="1">
                  <c:v>89</c:v>
                </c:pt>
                <c:pt idx="2">
                  <c:v>96</c:v>
                </c:pt>
                <c:pt idx="3">
                  <c:v>97</c:v>
                </c:pt>
                <c:pt idx="4">
                  <c:v>107</c:v>
                </c:pt>
                <c:pt idx="5">
                  <c:v>110</c:v>
                </c:pt>
                <c:pt idx="6">
                  <c:v>115</c:v>
                </c:pt>
                <c:pt idx="7">
                  <c:v>121</c:v>
                </c:pt>
                <c:pt idx="8">
                  <c:v>125</c:v>
                </c:pt>
                <c:pt idx="9">
                  <c:v>133</c:v>
                </c:pt>
                <c:pt idx="10">
                  <c:v>141.12899999999999</c:v>
                </c:pt>
                <c:pt idx="11">
                  <c:v>148.96629999999999</c:v>
                </c:pt>
                <c:pt idx="12">
                  <c:v>159.0847</c:v>
                </c:pt>
                <c:pt idx="13" formatCode="General">
                  <c:v>168.143</c:v>
                </c:pt>
                <c:pt idx="14" formatCode="General">
                  <c:v>174.26</c:v>
                </c:pt>
              </c:numCache>
            </c:numRef>
          </c:val>
          <c:smooth val="0"/>
          <c:extLst>
            <c:ext xmlns:c16="http://schemas.microsoft.com/office/drawing/2014/chart" uri="{C3380CC4-5D6E-409C-BE32-E72D297353CC}">
              <c16:uniqueId val="{00000000-B3D0-4657-BA27-5CDE8DDFDFAE}"/>
            </c:ext>
          </c:extLst>
        </c:ser>
        <c:ser>
          <c:idx val="1"/>
          <c:order val="1"/>
          <c:tx>
            <c:strRef>
              <c:f>Sheet1!$C$1</c:f>
              <c:strCache>
                <c:ptCount val="1"/>
                <c:pt idx="0">
                  <c:v>Internacional</c:v>
                </c:pt>
              </c:strCache>
            </c:strRef>
          </c:tx>
          <c:spPr>
            <a:ln w="63500" cap="rnd">
              <a:solidFill>
                <a:schemeClr val="accent2"/>
              </a:solidFill>
              <a:round/>
            </a:ln>
            <a:effectLst/>
          </c:spPr>
          <c:marker>
            <c:symbol val="none"/>
          </c:marker>
          <c:dLbls>
            <c:numFmt formatCode="#,##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Sheet1!$A$2:$A$16</c:f>
              <c:numCache>
                <c:formatCode>General</c:formatCode>
                <c:ptCount val="15"/>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pt idx="14">
                  <c:v>2023</c:v>
                </c:pt>
              </c:numCache>
            </c:numRef>
          </c:cat>
          <c:val>
            <c:numRef>
              <c:f>Sheet1!$C$2:$C$16</c:f>
              <c:numCache>
                <c:formatCode>_(* #,##0_);_(* \(#,##0\);_(* "-"??_);_(@_)</c:formatCode>
                <c:ptCount val="15"/>
                <c:pt idx="0">
                  <c:v>126</c:v>
                </c:pt>
                <c:pt idx="1">
                  <c:v>126</c:v>
                </c:pt>
                <c:pt idx="2">
                  <c:v>126</c:v>
                </c:pt>
                <c:pt idx="3">
                  <c:v>127</c:v>
                </c:pt>
                <c:pt idx="4">
                  <c:v>132</c:v>
                </c:pt>
                <c:pt idx="5">
                  <c:v>136</c:v>
                </c:pt>
                <c:pt idx="6" formatCode="0">
                  <c:v>140</c:v>
                </c:pt>
                <c:pt idx="7" formatCode="0">
                  <c:v>145</c:v>
                </c:pt>
                <c:pt idx="8" formatCode="0">
                  <c:v>150</c:v>
                </c:pt>
                <c:pt idx="9" formatCode="0">
                  <c:v>153</c:v>
                </c:pt>
                <c:pt idx="10" formatCode="0">
                  <c:v>157.12379999999999</c:v>
                </c:pt>
                <c:pt idx="11" formatCode="0">
                  <c:v>159.6122</c:v>
                </c:pt>
                <c:pt idx="12" formatCode="0">
                  <c:v>163.27330000000001</c:v>
                </c:pt>
                <c:pt idx="13" formatCode="General">
                  <c:v>170.46530000000001</c:v>
                </c:pt>
                <c:pt idx="14" formatCode="General">
                  <c:v>175.65010000000001</c:v>
                </c:pt>
              </c:numCache>
            </c:numRef>
          </c:val>
          <c:smooth val="0"/>
          <c:extLst>
            <c:ext xmlns:c16="http://schemas.microsoft.com/office/drawing/2014/chart" uri="{C3380CC4-5D6E-409C-BE32-E72D297353CC}">
              <c16:uniqueId val="{00000001-B3D0-4657-BA27-5CDE8DDFDFAE}"/>
            </c:ext>
          </c:extLst>
        </c:ser>
        <c:dLbls>
          <c:showLegendKey val="0"/>
          <c:showVal val="1"/>
          <c:showCatName val="0"/>
          <c:showSerName val="0"/>
          <c:showPercent val="0"/>
          <c:showBubbleSize val="0"/>
        </c:dLbls>
        <c:smooth val="0"/>
        <c:axId val="437414792"/>
        <c:axId val="437418320"/>
      </c:lineChart>
      <c:catAx>
        <c:axId val="43741479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37418320"/>
        <c:crosses val="autoZero"/>
        <c:auto val="1"/>
        <c:lblAlgn val="ctr"/>
        <c:lblOffset val="100"/>
        <c:noMultiLvlLbl val="0"/>
      </c:catAx>
      <c:valAx>
        <c:axId val="43741832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374147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numRef>
              <c:f>Sheet1!$A$2:$A$25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Sheet1!$B$2:$B$25</c:f>
              <c:numCache>
                <c:formatCode>General</c:formatCode>
                <c:ptCount val="24"/>
                <c:pt idx="0">
                  <c:v>9.4915614943540311E-2</c:v>
                </c:pt>
                <c:pt idx="1">
                  <c:v>6.3677380623503699E-2</c:v>
                </c:pt>
                <c:pt idx="2">
                  <c:v>5.0307273315129498E-2</c:v>
                </c:pt>
                <c:pt idx="3">
                  <c:v>4.54690012118718E-2</c:v>
                </c:pt>
                <c:pt idx="4">
                  <c:v>4.6884088484314301E-2</c:v>
                </c:pt>
                <c:pt idx="5">
                  <c:v>3.9880571459743698E-2</c:v>
                </c:pt>
                <c:pt idx="6">
                  <c:v>3.62946762439132E-2</c:v>
                </c:pt>
                <c:pt idx="7">
                  <c:v>3.9668490545823498E-2</c:v>
                </c:pt>
                <c:pt idx="8">
                  <c:v>5.1249827457589596E-2</c:v>
                </c:pt>
                <c:pt idx="9">
                  <c:v>5.2973558422885605E-2</c:v>
                </c:pt>
                <c:pt idx="10">
                  <c:v>4.1567272268017402E-2</c:v>
                </c:pt>
                <c:pt idx="11">
                  <c:v>3.4073782460574201E-2</c:v>
                </c:pt>
                <c:pt idx="12">
                  <c:v>4.1115098107028895E-2</c:v>
                </c:pt>
                <c:pt idx="13">
                  <c:v>3.8063906974720403E-2</c:v>
                </c:pt>
                <c:pt idx="14">
                  <c:v>4.0186160807867903E-2</c:v>
                </c:pt>
                <c:pt idx="15">
                  <c:v>2.72064064964023E-2</c:v>
                </c:pt>
                <c:pt idx="16">
                  <c:v>2.8217078474766E-2</c:v>
                </c:pt>
                <c:pt idx="17">
                  <c:v>6.0414572401898604E-2</c:v>
                </c:pt>
                <c:pt idx="18">
                  <c:v>4.8993501535655098E-2</c:v>
                </c:pt>
                <c:pt idx="19">
                  <c:v>3.6359614212704595E-2</c:v>
                </c:pt>
                <c:pt idx="20">
                  <c:v>3.3968341557000702E-2</c:v>
                </c:pt>
                <c:pt idx="21">
                  <c:v>5.6892084768375303E-2</c:v>
                </c:pt>
                <c:pt idx="22">
                  <c:v>7.8962761916855001E-2</c:v>
                </c:pt>
                <c:pt idx="23">
                  <c:v>4.6600000000000003E-2</c:v>
                </c:pt>
              </c:numCache>
            </c:numRef>
          </c:val>
          <c:smooth val="0"/>
          <c:extLst>
            <c:ext xmlns:c16="http://schemas.microsoft.com/office/drawing/2014/chart" uri="{C3380CC4-5D6E-409C-BE32-E72D297353CC}">
              <c16:uniqueId val="{00000000-98D9-4C0E-B6D0-43C4CADD2A7F}"/>
            </c:ext>
          </c:extLst>
        </c:ser>
        <c:dLbls>
          <c:showLegendKey val="0"/>
          <c:showVal val="0"/>
          <c:showCatName val="0"/>
          <c:showSerName val="0"/>
          <c:showPercent val="0"/>
          <c:showBubbleSize val="0"/>
        </c:dLbls>
        <c:smooth val="0"/>
        <c:axId val="371492080"/>
        <c:axId val="371495608"/>
      </c:lineChart>
      <c:catAx>
        <c:axId val="371492080"/>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b" anchorCtr="0"/>
          <a:lstStyle/>
          <a:p>
            <a:pPr>
              <a:defRPr sz="1000" b="0" i="0" u="none" strike="noStrike" kern="1200" baseline="0">
                <a:solidFill>
                  <a:schemeClr val="tx1">
                    <a:lumMod val="65000"/>
                    <a:lumOff val="35000"/>
                  </a:schemeClr>
                </a:solidFill>
                <a:latin typeface="+mn-lt"/>
                <a:ea typeface="+mn-ea"/>
                <a:cs typeface="+mn-cs"/>
              </a:defRPr>
            </a:pPr>
            <a:endParaRPr lang="en-US"/>
          </a:p>
        </c:txPr>
        <c:crossAx val="371495608"/>
        <c:crosses val="autoZero"/>
        <c:auto val="1"/>
        <c:lblAlgn val="ctr"/>
        <c:lblOffset val="100"/>
        <c:tickLblSkip val="1"/>
        <c:noMultiLvlLbl val="0"/>
      </c:catAx>
      <c:valAx>
        <c:axId val="371495608"/>
        <c:scaling>
          <c:orientation val="minMax"/>
          <c:min val="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14920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r>
              <a:rPr lang="en-US" dirty="0"/>
              <a:t>Mercado Internacional</a:t>
            </a: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A5D16B"/>
            </a:solidFill>
            <a:ln>
              <a:solidFill>
                <a:srgbClr val="A5D16B"/>
              </a:solidFill>
            </a:ln>
            <a:effectLst/>
          </c:spPr>
          <c:invertIfNegative val="0"/>
          <c:cat>
            <c:strRef>
              <c:f>Sheet1!$A$2:$A$11</c:f>
              <c:strCache>
                <c:ptCount val="10"/>
                <c:pt idx="0">
                  <c:v>Boeing 787-9</c:v>
                </c:pt>
                <c:pt idx="1">
                  <c:v>Boeing 737 MAX 8</c:v>
                </c:pt>
                <c:pt idx="2">
                  <c:v>Airbus A321neo</c:v>
                </c:pt>
                <c:pt idx="3">
                  <c:v>Boeing 737 MAX 9</c:v>
                </c:pt>
                <c:pt idx="4">
                  <c:v>Boeing 737-700</c:v>
                </c:pt>
                <c:pt idx="5">
                  <c:v>Airbus A350-900</c:v>
                </c:pt>
                <c:pt idx="6">
                  <c:v>Boeing 757-200</c:v>
                </c:pt>
                <c:pt idx="7">
                  <c:v>Airbus A321 </c:v>
                </c:pt>
                <c:pt idx="8">
                  <c:v>Boeing 787-8</c:v>
                </c:pt>
                <c:pt idx="9">
                  <c:v>Airbus A330-200</c:v>
                </c:pt>
              </c:strCache>
            </c:strRef>
          </c:cat>
          <c:val>
            <c:numRef>
              <c:f>Sheet1!$B$2:$B$11</c:f>
              <c:numCache>
                <c:formatCode>General</c:formatCode>
                <c:ptCount val="10"/>
                <c:pt idx="0">
                  <c:v>5526.8680000000004</c:v>
                </c:pt>
                <c:pt idx="1">
                  <c:v>5439.2640000000001</c:v>
                </c:pt>
                <c:pt idx="2">
                  <c:v>4813.87</c:v>
                </c:pt>
                <c:pt idx="3">
                  <c:v>4520.6580000000004</c:v>
                </c:pt>
                <c:pt idx="4">
                  <c:v>1474.2829999999999</c:v>
                </c:pt>
                <c:pt idx="5">
                  <c:v>1178.0260000000001</c:v>
                </c:pt>
                <c:pt idx="6">
                  <c:v>1084.7280000000001</c:v>
                </c:pt>
                <c:pt idx="7">
                  <c:v>954.46519999999998</c:v>
                </c:pt>
                <c:pt idx="8">
                  <c:v>894.36279999999999</c:v>
                </c:pt>
                <c:pt idx="9">
                  <c:v>860.73760000000004</c:v>
                </c:pt>
              </c:numCache>
            </c:numRef>
          </c:val>
          <c:extLst>
            <c:ext xmlns:c16="http://schemas.microsoft.com/office/drawing/2014/chart" uri="{C3380CC4-5D6E-409C-BE32-E72D297353CC}">
              <c16:uniqueId val="{00000000-D06F-4B0B-8BAE-513459A10628}"/>
            </c:ext>
          </c:extLst>
        </c:ser>
        <c:dLbls>
          <c:showLegendKey val="0"/>
          <c:showVal val="0"/>
          <c:showCatName val="0"/>
          <c:showSerName val="0"/>
          <c:showPercent val="0"/>
          <c:showBubbleSize val="0"/>
        </c:dLbls>
        <c:gapWidth val="219"/>
        <c:overlap val="-27"/>
        <c:axId val="438948288"/>
        <c:axId val="438950248"/>
      </c:barChart>
      <c:catAx>
        <c:axId val="438948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38950248"/>
        <c:crosses val="autoZero"/>
        <c:auto val="1"/>
        <c:lblAlgn val="ctr"/>
        <c:lblOffset val="100"/>
        <c:noMultiLvlLbl val="0"/>
      </c:catAx>
      <c:valAx>
        <c:axId val="438950248"/>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dirty="0"/>
                  <a:t>ASKs</a:t>
                </a:r>
                <a:r>
                  <a:rPr lang="en-US" baseline="0" dirty="0"/>
                  <a:t> </a:t>
                </a:r>
                <a:r>
                  <a:rPr lang="en-US" baseline="0" dirty="0" err="1"/>
                  <a:t>Adicionales</a:t>
                </a:r>
                <a:endParaRPr lang="en-US" dirty="0"/>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4389482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r>
              <a:rPr lang="en-US" dirty="0"/>
              <a:t>Mercado </a:t>
            </a:r>
            <a:r>
              <a:rPr lang="en-US" dirty="0" err="1"/>
              <a:t>Doméstico</a:t>
            </a:r>
            <a:endParaRPr lang="en-US" dirty="0"/>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7030A0"/>
            </a:solidFill>
            <a:ln>
              <a:solidFill>
                <a:srgbClr val="7030A0"/>
              </a:solidFill>
            </a:ln>
            <a:effectLst/>
          </c:spPr>
          <c:invertIfNegative val="0"/>
          <c:cat>
            <c:strRef>
              <c:f>Sheet1!$A$2:$A$6</c:f>
              <c:strCache>
                <c:ptCount val="5"/>
                <c:pt idx="0">
                  <c:v>Airbus A321</c:v>
                </c:pt>
                <c:pt idx="1">
                  <c:v>Airbus A321neo</c:v>
                </c:pt>
                <c:pt idx="2">
                  <c:v>Boeing 737 MAX 9</c:v>
                </c:pt>
                <c:pt idx="3">
                  <c:v>Boeing 737 MAX 8</c:v>
                </c:pt>
                <c:pt idx="4">
                  <c:v>Boeing 787-9</c:v>
                </c:pt>
              </c:strCache>
            </c:strRef>
          </c:cat>
          <c:val>
            <c:numRef>
              <c:f>Sheet1!$B$2:$B$6</c:f>
              <c:numCache>
                <c:formatCode>General</c:formatCode>
                <c:ptCount val="5"/>
                <c:pt idx="0">
                  <c:v>4567.1239999999998</c:v>
                </c:pt>
                <c:pt idx="1">
                  <c:v>4292.8</c:v>
                </c:pt>
                <c:pt idx="2">
                  <c:v>1553.4079999999999</c:v>
                </c:pt>
                <c:pt idx="3">
                  <c:v>546.21910000000003</c:v>
                </c:pt>
                <c:pt idx="4">
                  <c:v>127.05</c:v>
                </c:pt>
              </c:numCache>
            </c:numRef>
          </c:val>
          <c:extLst>
            <c:ext xmlns:c16="http://schemas.microsoft.com/office/drawing/2014/chart" uri="{C3380CC4-5D6E-409C-BE32-E72D297353CC}">
              <c16:uniqueId val="{00000000-5A9F-4E41-91E2-7439EA33E553}"/>
            </c:ext>
          </c:extLst>
        </c:ser>
        <c:dLbls>
          <c:showLegendKey val="0"/>
          <c:showVal val="0"/>
          <c:showCatName val="0"/>
          <c:showSerName val="0"/>
          <c:showPercent val="0"/>
          <c:showBubbleSize val="0"/>
        </c:dLbls>
        <c:gapWidth val="219"/>
        <c:overlap val="-27"/>
        <c:axId val="438947504"/>
        <c:axId val="438948680"/>
      </c:barChart>
      <c:catAx>
        <c:axId val="438947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38948680"/>
        <c:crosses val="autoZero"/>
        <c:auto val="1"/>
        <c:lblAlgn val="ctr"/>
        <c:lblOffset val="100"/>
        <c:noMultiLvlLbl val="0"/>
      </c:catAx>
      <c:valAx>
        <c:axId val="438948680"/>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US" dirty="0"/>
                  <a:t>ASKs </a:t>
                </a:r>
                <a:r>
                  <a:rPr lang="en-US" dirty="0" err="1"/>
                  <a:t>Adicionales</a:t>
                </a:r>
                <a:endParaRPr lang="en-US" dirty="0"/>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4389475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278088410356502"/>
          <c:y val="2.888968293107878E-2"/>
          <c:w val="0.8677485751510392"/>
          <c:h val="0.89972846710155241"/>
        </c:manualLayout>
      </c:layout>
      <c:bar3DChart>
        <c:barDir val="col"/>
        <c:grouping val="clustered"/>
        <c:varyColors val="0"/>
        <c:ser>
          <c:idx val="0"/>
          <c:order val="0"/>
          <c:tx>
            <c:strRef>
              <c:f>Sheet1!$B$1</c:f>
              <c:strCache>
                <c:ptCount val="1"/>
                <c:pt idx="0">
                  <c:v>Series 1</c:v>
                </c:pt>
              </c:strCache>
            </c:strRef>
          </c:tx>
          <c:spPr>
            <a:solidFill>
              <a:srgbClr val="92D050"/>
            </a:solidFill>
            <a:ln>
              <a:solidFill>
                <a:srgbClr val="92D050"/>
              </a:solidFill>
            </a:ln>
            <a:effectLst/>
            <a:sp3d>
              <a:contourClr>
                <a:srgbClr val="92D050"/>
              </a:contourClr>
            </a:sp3d>
          </c:spPr>
          <c:invertIfNegative val="0"/>
          <c:dLbls>
            <c:delete val="1"/>
          </c:dLbls>
          <c:cat>
            <c:numRef>
              <c:f>Sheet1!$A$2:$A$21</c:f>
              <c:numCache>
                <c:formatCode>0</c:formatCode>
                <c:ptCount val="20"/>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pt idx="16">
                  <c:v>2020</c:v>
                </c:pt>
                <c:pt idx="17">
                  <c:v>2021</c:v>
                </c:pt>
                <c:pt idx="18">
                  <c:v>2022</c:v>
                </c:pt>
                <c:pt idx="19">
                  <c:v>2023</c:v>
                </c:pt>
              </c:numCache>
            </c:numRef>
          </c:cat>
          <c:val>
            <c:numRef>
              <c:f>Sheet1!$B$2:$B$21</c:f>
              <c:numCache>
                <c:formatCode>#,##0</c:formatCode>
                <c:ptCount val="20"/>
                <c:pt idx="0">
                  <c:v>20618000</c:v>
                </c:pt>
                <c:pt idx="1">
                  <c:v>21915000</c:v>
                </c:pt>
                <c:pt idx="2">
                  <c:v>21353000</c:v>
                </c:pt>
                <c:pt idx="3">
                  <c:v>21606000</c:v>
                </c:pt>
                <c:pt idx="4">
                  <c:v>22931000</c:v>
                </c:pt>
                <c:pt idx="5">
                  <c:v>22346000</c:v>
                </c:pt>
                <c:pt idx="6">
                  <c:v>23290000</c:v>
                </c:pt>
                <c:pt idx="7">
                  <c:v>23403000</c:v>
                </c:pt>
                <c:pt idx="8">
                  <c:v>23403000</c:v>
                </c:pt>
                <c:pt idx="9">
                  <c:v>24151000</c:v>
                </c:pt>
                <c:pt idx="10">
                  <c:v>29346000</c:v>
                </c:pt>
                <c:pt idx="11">
                  <c:v>32145000</c:v>
                </c:pt>
                <c:pt idx="12">
                  <c:v>35079400</c:v>
                </c:pt>
                <c:pt idx="13">
                  <c:v>39290900</c:v>
                </c:pt>
                <c:pt idx="14">
                  <c:v>41313720</c:v>
                </c:pt>
                <c:pt idx="15">
                  <c:v>45024453</c:v>
                </c:pt>
                <c:pt idx="16">
                  <c:v>24283536</c:v>
                </c:pt>
                <c:pt idx="17">
                  <c:v>31860392</c:v>
                </c:pt>
                <c:pt idx="18">
                  <c:v>38325550</c:v>
                </c:pt>
                <c:pt idx="19">
                  <c:v>42153077</c:v>
                </c:pt>
              </c:numCache>
            </c:numRef>
          </c:val>
          <c:extLst>
            <c:ext xmlns:c16="http://schemas.microsoft.com/office/drawing/2014/chart" uri="{C3380CC4-5D6E-409C-BE32-E72D297353CC}">
              <c16:uniqueId val="{00000000-760B-4EE3-9624-A5A6DDBC3556}"/>
            </c:ext>
          </c:extLst>
        </c:ser>
        <c:dLbls>
          <c:showLegendKey val="0"/>
          <c:showVal val="1"/>
          <c:showCatName val="0"/>
          <c:showSerName val="0"/>
          <c:showPercent val="0"/>
          <c:showBubbleSize val="0"/>
        </c:dLbls>
        <c:gapWidth val="150"/>
        <c:shape val="box"/>
        <c:axId val="370289672"/>
        <c:axId val="370293592"/>
        <c:axId val="0"/>
      </c:bar3DChart>
      <c:catAx>
        <c:axId val="370289672"/>
        <c:scaling>
          <c:orientation val="minMax"/>
        </c:scaling>
        <c:delete val="0"/>
        <c:axPos val="b"/>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370293592"/>
        <c:crosses val="autoZero"/>
        <c:auto val="1"/>
        <c:lblAlgn val="ctr"/>
        <c:lblOffset val="100"/>
        <c:tickLblSkip val="1"/>
        <c:noMultiLvlLbl val="0"/>
      </c:catAx>
      <c:valAx>
        <c:axId val="37029359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370289672"/>
        <c:crosses val="autoZero"/>
        <c:crossBetween val="between"/>
        <c:dispUnits>
          <c:builtInUnit val="millions"/>
          <c:dispUnitsLbl>
            <c:layout>
              <c:manualLayout>
                <c:xMode val="edge"/>
                <c:yMode val="edge"/>
                <c:x val="1.6108390748031495E-2"/>
                <c:y val="0.42281358127377083"/>
              </c:manualLayout>
            </c:layout>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Llegadas</a:t>
                  </a:r>
                  <a:r>
                    <a:rPr lang="en-US" baseline="0" dirty="0"/>
                    <a:t> (</a:t>
                  </a:r>
                  <a:r>
                    <a:rPr lang="en-US" baseline="0" dirty="0" err="1"/>
                    <a:t>millones</a:t>
                  </a:r>
                  <a:r>
                    <a:rPr lang="en-US" baseline="0" dirty="0"/>
                    <a:t>)</a:t>
                  </a:r>
                  <a:endParaRPr lang="en-US" dirty="0"/>
                </a:p>
              </c:rich>
            </c:tx>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Museo Sans 300" panose="02000000000000000000" pitchFamily="50" charset="0"/>
        </a:defRPr>
      </a:pPr>
      <a:endParaRPr lang="en-US"/>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spc="50" baseline="0">
                <a:solidFill>
                  <a:schemeClr val="tx1">
                    <a:lumMod val="65000"/>
                    <a:lumOff val="35000"/>
                  </a:schemeClr>
                </a:solidFill>
                <a:latin typeface="Museo Sans 300" panose="02000000000000000000" pitchFamily="50" charset="0"/>
                <a:ea typeface="+mn-ea"/>
                <a:cs typeface="+mn-cs"/>
              </a:defRPr>
            </a:pPr>
            <a:r>
              <a:rPr lang="en-US" sz="1200" dirty="0" err="1"/>
              <a:t>Llegadas</a:t>
            </a:r>
            <a:r>
              <a:rPr lang="en-US" sz="1200" dirty="0"/>
              <a:t> </a:t>
            </a:r>
            <a:r>
              <a:rPr lang="en-US" sz="1200" dirty="0" err="1"/>
              <a:t>por</a:t>
            </a:r>
            <a:r>
              <a:rPr lang="en-US" sz="1200" dirty="0"/>
              <a:t> </a:t>
            </a:r>
            <a:r>
              <a:rPr lang="en-US" sz="1200" dirty="0" err="1"/>
              <a:t>paÍs</a:t>
            </a:r>
            <a:endParaRPr lang="en-US" sz="1200" dirty="0"/>
          </a:p>
        </c:rich>
      </c:tx>
      <c:overlay val="0"/>
      <c:spPr>
        <a:noFill/>
        <a:ln>
          <a:noFill/>
        </a:ln>
        <a:effectLst/>
      </c:spPr>
      <c:txPr>
        <a:bodyPr rot="0" spcFirstLastPara="1" vertOverflow="ellipsis" vert="horz" wrap="square" anchor="ctr" anchorCtr="1"/>
        <a:lstStyle/>
        <a:p>
          <a:pPr>
            <a:defRPr sz="1200" b="1" i="0" u="none" strike="noStrike" kern="1200" cap="all" spc="5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34745870553925645"/>
          <c:y val="0.2141821117989364"/>
          <c:w val="0.39747726792365218"/>
          <c:h val="0.67371008009503741"/>
        </c:manualLayout>
      </c:layout>
      <c:pieChart>
        <c:varyColors val="1"/>
        <c:ser>
          <c:idx val="0"/>
          <c:order val="0"/>
          <c:tx>
            <c:strRef>
              <c:f>Sheet1!$B$1</c:f>
              <c:strCache>
                <c:ptCount val="1"/>
                <c:pt idx="0">
                  <c:v>Sales</c:v>
                </c:pt>
              </c:strCache>
            </c:strRef>
          </c:tx>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6235-41E4-B17E-4A9DD87F657F}"/>
              </c:ext>
            </c:extLst>
          </c:dPt>
          <c:dPt>
            <c:idx val="1"/>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6235-41E4-B17E-4A9DD87F657F}"/>
              </c:ext>
            </c:extLst>
          </c:dPt>
          <c:dPt>
            <c:idx val="2"/>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6235-41E4-B17E-4A9DD87F657F}"/>
              </c:ext>
            </c:extLst>
          </c:dPt>
          <c:dPt>
            <c:idx val="3"/>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85F8-4FFE-AE39-38562A78BBDB}"/>
              </c:ext>
            </c:extLst>
          </c:dPt>
          <c:dPt>
            <c:idx val="4"/>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85F8-4FFE-AE39-38562A78BBDB}"/>
              </c:ext>
            </c:extLst>
          </c:dPt>
          <c:dPt>
            <c:idx val="5"/>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85F8-4FFE-AE39-38562A78BBDB}"/>
              </c:ext>
            </c:extLst>
          </c:dPt>
          <c:dPt>
            <c:idx val="6"/>
            <c:bubble3D val="0"/>
            <c:spPr>
              <a:solidFill>
                <a:schemeClr val="accent2">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85F8-4FFE-AE39-38562A78BBDB}"/>
              </c:ext>
            </c:extLst>
          </c:dPt>
          <c:dPt>
            <c:idx val="7"/>
            <c:bubble3D val="0"/>
            <c:spPr>
              <a:solidFill>
                <a:schemeClr val="accent4">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85F8-4FFE-AE39-38562A78BBDB}"/>
              </c:ext>
            </c:extLst>
          </c:dPt>
          <c:dPt>
            <c:idx val="8"/>
            <c:bubble3D val="0"/>
            <c:spPr>
              <a:solidFill>
                <a:schemeClr val="accent6">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5CFF-4EF0-ACEA-F2424D625E23}"/>
              </c:ext>
            </c:extLst>
          </c:dPt>
          <c:dPt>
            <c:idx val="9"/>
            <c:bubble3D val="0"/>
            <c:spPr>
              <a:solidFill>
                <a:schemeClr val="accent2">
                  <a:lumMod val="8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3-5CFF-4EF0-ACEA-F2424D625E23}"/>
              </c:ext>
            </c:extLst>
          </c:dPt>
          <c:dPt>
            <c:idx val="10"/>
            <c:bubble3D val="0"/>
            <c:spPr>
              <a:solidFill>
                <a:schemeClr val="accent4">
                  <a:lumMod val="8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0-0A3B-43D0-ABD7-55FB02D7C586}"/>
              </c:ext>
            </c:extLst>
          </c:dPt>
          <c:dLbls>
            <c:dLbl>
              <c:idx val="1"/>
              <c:layout>
                <c:manualLayout>
                  <c:x val="-4.499653392645353E-3"/>
                  <c:y val="2.4953641400688564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235-41E4-B17E-4A9DD87F657F}"/>
                </c:ext>
              </c:extLst>
            </c:dLbl>
            <c:dLbl>
              <c:idx val="2"/>
              <c:layout>
                <c:manualLayout>
                  <c:x val="-6.9803435848070972E-2"/>
                  <c:y val="6.696019378729802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6235-41E4-B17E-4A9DD87F657F}"/>
                </c:ext>
              </c:extLst>
            </c:dLbl>
            <c:dLbl>
              <c:idx val="10"/>
              <c:layout>
                <c:manualLayout>
                  <c:x val="2.3031593287754192E-3"/>
                  <c:y val="-7.2996927988714299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0-0A3B-43D0-ABD7-55FB02D7C586}"/>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solidFill>
                    <a:latin typeface="Museo Sans 300" panose="02000000000000000000" pitchFamily="50" charset="0"/>
                    <a:ea typeface="+mn-ea"/>
                    <a:cs typeface="+mn-cs"/>
                  </a:defRPr>
                </a:pPr>
                <a:endParaRPr lang="en-US"/>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Sheet1!$A$2:$A$12</c:f>
              <c:strCache>
                <c:ptCount val="11"/>
                <c:pt idx="0">
                  <c:v>USA</c:v>
                </c:pt>
                <c:pt idx="1">
                  <c:v>Canada</c:v>
                </c:pt>
                <c:pt idx="2">
                  <c:v>Colombia</c:v>
                </c:pt>
                <c:pt idx="3">
                  <c:v>Reino Unido</c:v>
                </c:pt>
                <c:pt idx="4">
                  <c:v>Espana</c:v>
                </c:pt>
                <c:pt idx="5">
                  <c:v>Argentina</c:v>
                </c:pt>
                <c:pt idx="6">
                  <c:v>Francia</c:v>
                </c:pt>
                <c:pt idx="7">
                  <c:v>Peru</c:v>
                </c:pt>
                <c:pt idx="8">
                  <c:v>Alemania</c:v>
                </c:pt>
                <c:pt idx="9">
                  <c:v>Chile</c:v>
                </c:pt>
                <c:pt idx="10">
                  <c:v>Otros</c:v>
                </c:pt>
              </c:strCache>
            </c:strRef>
          </c:cat>
          <c:val>
            <c:numRef>
              <c:f>Sheet1!$B$2:$B$12</c:f>
              <c:numCache>
                <c:formatCode>General</c:formatCode>
                <c:ptCount val="11"/>
                <c:pt idx="0">
                  <c:v>62</c:v>
                </c:pt>
                <c:pt idx="1">
                  <c:v>10.8</c:v>
                </c:pt>
                <c:pt idx="2">
                  <c:v>3.4</c:v>
                </c:pt>
                <c:pt idx="3">
                  <c:v>2.2999999999999998</c:v>
                </c:pt>
                <c:pt idx="4">
                  <c:v>1.7</c:v>
                </c:pt>
                <c:pt idx="5">
                  <c:v>1.5</c:v>
                </c:pt>
                <c:pt idx="6">
                  <c:v>1.5</c:v>
                </c:pt>
                <c:pt idx="7">
                  <c:v>1.4</c:v>
                </c:pt>
                <c:pt idx="8">
                  <c:v>1.2</c:v>
                </c:pt>
                <c:pt idx="9">
                  <c:v>1</c:v>
                </c:pt>
                <c:pt idx="10">
                  <c:v>13.199999999999989</c:v>
                </c:pt>
              </c:numCache>
            </c:numRef>
          </c:val>
          <c:extLst>
            <c:ext xmlns:c16="http://schemas.microsoft.com/office/drawing/2014/chart" uri="{C3380CC4-5D6E-409C-BE32-E72D297353CC}">
              <c16:uniqueId val="{0000000C-6235-41E4-B17E-4A9DD87F657F}"/>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useo Sans 300" panose="020000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794603900069354E-2"/>
          <c:y val="4.5261293479116171E-2"/>
          <c:w val="0.8872719962640685"/>
          <c:h val="0.74875753264690081"/>
        </c:manualLayout>
      </c:layout>
      <c:lineChart>
        <c:grouping val="standard"/>
        <c:varyColors val="0"/>
        <c:ser>
          <c:idx val="0"/>
          <c:order val="0"/>
          <c:tx>
            <c:strRef>
              <c:f>Sheet1!$B$1</c:f>
              <c:strCache>
                <c:ptCount val="1"/>
                <c:pt idx="0">
                  <c:v>Doméstico</c:v>
                </c:pt>
              </c:strCache>
            </c:strRef>
          </c:tx>
          <c:spPr>
            <a:ln w="76200" cap="rnd">
              <a:solidFill>
                <a:srgbClr val="7030A0"/>
              </a:solidFill>
              <a:round/>
            </a:ln>
            <a:effectLst/>
          </c:spPr>
          <c:marker>
            <c:symbol val="none"/>
          </c:marker>
          <c:cat>
            <c:numRef>
              <c:f>Sheet1!$A$2:$A$17</c:f>
              <c:numCache>
                <c:formatCode>General</c:formatCode>
                <c:ptCount val="16"/>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numRef>
          </c:cat>
          <c:val>
            <c:numRef>
              <c:f>Sheet1!$B$2:$B$17</c:f>
              <c:numCache>
                <c:formatCode>#,##0</c:formatCode>
                <c:ptCount val="16"/>
                <c:pt idx="0">
                  <c:v>27649077</c:v>
                </c:pt>
                <c:pt idx="1">
                  <c:v>24431295</c:v>
                </c:pt>
                <c:pt idx="2">
                  <c:v>24494679</c:v>
                </c:pt>
                <c:pt idx="3">
                  <c:v>25454983</c:v>
                </c:pt>
                <c:pt idx="4">
                  <c:v>28084346</c:v>
                </c:pt>
                <c:pt idx="5">
                  <c:v>30487547</c:v>
                </c:pt>
                <c:pt idx="6">
                  <c:v>32884133</c:v>
                </c:pt>
                <c:pt idx="7">
                  <c:v>37138823</c:v>
                </c:pt>
                <c:pt idx="8">
                  <c:v>41795635</c:v>
                </c:pt>
                <c:pt idx="9">
                  <c:v>45220789</c:v>
                </c:pt>
                <c:pt idx="10">
                  <c:v>49534895</c:v>
                </c:pt>
                <c:pt idx="11" formatCode="_-* #,##0_-;\-* #,##0_-;_-* &quot;-&quot;??_-;_-@_-">
                  <c:v>53531241</c:v>
                </c:pt>
                <c:pt idx="12" formatCode="_-* #,##0_-;\-* #,##0_-;_-* &quot;-&quot;??_-;_-@_-">
                  <c:v>28236461</c:v>
                </c:pt>
                <c:pt idx="13" formatCode="_-* #,##0_-;\-* #,##0_-;_-* &quot;-&quot;??_-;_-@_-">
                  <c:v>44362468</c:v>
                </c:pt>
                <c:pt idx="14" formatCode="_-* #,##0_-;\-* #,##0_-;_-* &quot;-&quot;??_-;_-@_-">
                  <c:v>57163392</c:v>
                </c:pt>
                <c:pt idx="15" formatCode="General">
                  <c:v>63729326.072573468</c:v>
                </c:pt>
              </c:numCache>
            </c:numRef>
          </c:val>
          <c:smooth val="0"/>
          <c:extLst>
            <c:ext xmlns:c16="http://schemas.microsoft.com/office/drawing/2014/chart" uri="{C3380CC4-5D6E-409C-BE32-E72D297353CC}">
              <c16:uniqueId val="{00000000-ED9C-48B3-ADA9-B4B56551B2D0}"/>
            </c:ext>
          </c:extLst>
        </c:ser>
        <c:ser>
          <c:idx val="1"/>
          <c:order val="1"/>
          <c:tx>
            <c:strRef>
              <c:f>Sheet1!$C$1</c:f>
              <c:strCache>
                <c:ptCount val="1"/>
                <c:pt idx="0">
                  <c:v>Internacional</c:v>
                </c:pt>
              </c:strCache>
            </c:strRef>
          </c:tx>
          <c:spPr>
            <a:ln w="76200" cap="rnd">
              <a:solidFill>
                <a:schemeClr val="accent2"/>
              </a:solidFill>
              <a:round/>
            </a:ln>
            <a:effectLst/>
          </c:spPr>
          <c:marker>
            <c:symbol val="none"/>
          </c:marker>
          <c:cat>
            <c:numRef>
              <c:f>Sheet1!$A$2:$A$17</c:f>
              <c:numCache>
                <c:formatCode>General</c:formatCode>
                <c:ptCount val="16"/>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numRef>
          </c:cat>
          <c:val>
            <c:numRef>
              <c:f>Sheet1!$C$2:$C$17</c:f>
              <c:numCache>
                <c:formatCode>#,##0</c:formatCode>
                <c:ptCount val="16"/>
                <c:pt idx="0">
                  <c:v>25650786</c:v>
                </c:pt>
                <c:pt idx="1">
                  <c:v>22539846</c:v>
                </c:pt>
                <c:pt idx="2">
                  <c:v>24202791</c:v>
                </c:pt>
                <c:pt idx="3">
                  <c:v>25309330</c:v>
                </c:pt>
                <c:pt idx="4">
                  <c:v>27069020</c:v>
                </c:pt>
                <c:pt idx="5">
                  <c:v>29519144</c:v>
                </c:pt>
                <c:pt idx="6">
                  <c:v>32250995</c:v>
                </c:pt>
                <c:pt idx="7">
                  <c:v>36125921</c:v>
                </c:pt>
                <c:pt idx="8">
                  <c:v>39490593</c:v>
                </c:pt>
                <c:pt idx="9">
                  <c:v>44419715</c:v>
                </c:pt>
                <c:pt idx="10">
                  <c:v>46871133</c:v>
                </c:pt>
                <c:pt idx="11" formatCode="_-* #,##0_-;\-* #,##0_-;_-* &quot;-&quot;??_-;_-@_-">
                  <c:v>47892341</c:v>
                </c:pt>
                <c:pt idx="12" formatCode="_-* #,##0_-;\-* #,##0_-;_-* &quot;-&quot;??_-;_-@_-">
                  <c:v>19843156</c:v>
                </c:pt>
                <c:pt idx="13" formatCode="_-* #,##0_-;\-* #,##0_-;_-* &quot;-&quot;??_-;_-@_-">
                  <c:v>35640833</c:v>
                </c:pt>
                <c:pt idx="14" formatCode="_-* #,##0_-;\-* #,##0_-;_-* &quot;-&quot;??_-;_-@_-">
                  <c:v>49692226</c:v>
                </c:pt>
                <c:pt idx="15" formatCode="General">
                  <c:v>54437797.623410188</c:v>
                </c:pt>
              </c:numCache>
            </c:numRef>
          </c:val>
          <c:smooth val="0"/>
          <c:extLst>
            <c:ext xmlns:c16="http://schemas.microsoft.com/office/drawing/2014/chart" uri="{C3380CC4-5D6E-409C-BE32-E72D297353CC}">
              <c16:uniqueId val="{00000001-ED9C-48B3-ADA9-B4B56551B2D0}"/>
            </c:ext>
          </c:extLst>
        </c:ser>
        <c:dLbls>
          <c:showLegendKey val="0"/>
          <c:showVal val="0"/>
          <c:showCatName val="0"/>
          <c:showSerName val="0"/>
          <c:showPercent val="0"/>
          <c:showBubbleSize val="0"/>
        </c:dLbls>
        <c:smooth val="0"/>
        <c:axId val="372965664"/>
        <c:axId val="372972328"/>
      </c:lineChart>
      <c:catAx>
        <c:axId val="372965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372972328"/>
        <c:crosses val="autoZero"/>
        <c:auto val="1"/>
        <c:lblAlgn val="ctr"/>
        <c:lblOffset val="100"/>
        <c:noMultiLvlLbl val="0"/>
      </c:catAx>
      <c:valAx>
        <c:axId val="37297232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72965664"/>
        <c:crosses val="autoZero"/>
        <c:crossBetween val="between"/>
        <c:dispUnits>
          <c:builtInUnit val="millions"/>
          <c:dispUnitsLbl>
            <c:layout>
              <c:manualLayout>
                <c:xMode val="edge"/>
                <c:yMode val="edge"/>
                <c:x val="1.5968836877702598E-2"/>
                <c:y val="0.41098160431307884"/>
              </c:manualLayout>
            </c:layout>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dirty="0" err="1"/>
                    <a:t>Millones</a:t>
                  </a:r>
                  <a:r>
                    <a:rPr lang="en-US" baseline="0" dirty="0"/>
                    <a:t> </a:t>
                  </a:r>
                  <a:r>
                    <a:rPr lang="en-US" dirty="0"/>
                    <a:t> Pax</a:t>
                  </a:r>
                </a:p>
              </c:rich>
            </c:tx>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manualLayout>
          <c:xMode val="edge"/>
          <c:yMode val="edge"/>
          <c:x val="0.36441563655019954"/>
          <c:y val="0.91684840081264785"/>
          <c:w val="0.33766746999904917"/>
          <c:h val="6.7229619395729523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Tráfico pasajeros</c:v>
                </c:pt>
              </c:strCache>
            </c:strRef>
          </c:tx>
          <c:spPr>
            <a:solidFill>
              <a:schemeClr val="accent1"/>
            </a:solidFill>
            <a:ln>
              <a:noFill/>
            </a:ln>
            <a:effectLst/>
            <a:sp3d/>
          </c:spPr>
          <c:invertIfNegative val="0"/>
          <c:dLbls>
            <c:dLbl>
              <c:idx val="0"/>
              <c:layout>
                <c:manualLayout>
                  <c:x val="-2.8645502418044985E-17"/>
                  <c:y val="8.08559346346039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592-481C-AB21-DAB6CCFF1E2B}"/>
                </c:ext>
              </c:extLst>
            </c:dLbl>
            <c:dLbl>
              <c:idx val="1"/>
              <c:layout>
                <c:manualLayout>
                  <c:x val="5.729100483608997E-17"/>
                  <c:y val="7.840575479719166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592-481C-AB21-DAB6CCFF1E2B}"/>
                </c:ext>
              </c:extLst>
            </c:dLbl>
            <c:dLbl>
              <c:idx val="2"/>
              <c:layout>
                <c:manualLayout>
                  <c:x val="1.5625000000000001E-3"/>
                  <c:y val="6.8605035447542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592-481C-AB21-DAB6CCFF1E2B}"/>
                </c:ext>
              </c:extLst>
            </c:dLbl>
            <c:numFmt formatCode="0.0%" sourceLinked="0"/>
            <c:spPr>
              <a:noFill/>
              <a:ln>
                <a:noFill/>
              </a:ln>
              <a:effectLst/>
            </c:spPr>
            <c:txPr>
              <a:bodyPr rot="0" spcFirstLastPara="1" vertOverflow="overflow" horzOverflow="overflow" vert="horz" wrap="square" lIns="38100" tIns="19050" rIns="38100" bIns="19050" anchor="b" anchorCtr="1">
                <a:spAutoFit/>
              </a:bodyPr>
              <a:lstStyle/>
              <a:p>
                <a:pPr>
                  <a:defRPr sz="1600" b="1" i="0" u="none" strike="noStrike" kern="1200" baseline="0">
                    <a:solidFill>
                      <a:schemeClr val="bg1"/>
                    </a:solidFill>
                    <a:latin typeface="Museo Sans 300" panose="02000000000000000000" pitchFamily="50"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Doméstico</c:v>
                </c:pt>
                <c:pt idx="1">
                  <c:v>Internacional</c:v>
                </c:pt>
                <c:pt idx="2">
                  <c:v>Total</c:v>
                </c:pt>
              </c:strCache>
            </c:strRef>
          </c:cat>
          <c:val>
            <c:numRef>
              <c:f>Sheet1!$B$2:$B$4</c:f>
              <c:numCache>
                <c:formatCode>0.0%</c:formatCode>
                <c:ptCount val="3"/>
                <c:pt idx="0">
                  <c:v>0.113</c:v>
                </c:pt>
                <c:pt idx="1">
                  <c:v>0.10199999999999999</c:v>
                </c:pt>
                <c:pt idx="2">
                  <c:v>0.108</c:v>
                </c:pt>
              </c:numCache>
            </c:numRef>
          </c:val>
          <c:extLst>
            <c:ext xmlns:c16="http://schemas.microsoft.com/office/drawing/2014/chart" uri="{C3380CC4-5D6E-409C-BE32-E72D297353CC}">
              <c16:uniqueId val="{00000000-5592-481C-AB21-DAB6CCFF1E2B}"/>
            </c:ext>
          </c:extLst>
        </c:ser>
        <c:ser>
          <c:idx val="1"/>
          <c:order val="1"/>
          <c:tx>
            <c:strRef>
              <c:f>Sheet1!$C$1</c:f>
              <c:strCache>
                <c:ptCount val="1"/>
                <c:pt idx="0">
                  <c:v>Capacidad de Asientos</c:v>
                </c:pt>
              </c:strCache>
            </c:strRef>
          </c:tx>
          <c:spPr>
            <a:solidFill>
              <a:schemeClr val="accent2"/>
            </a:solidFill>
            <a:ln>
              <a:noFill/>
            </a:ln>
            <a:effectLst/>
            <a:sp3d/>
          </c:spPr>
          <c:invertIfNegative val="0"/>
          <c:dLbls>
            <c:dLbl>
              <c:idx val="0"/>
              <c:layout>
                <c:manualLayout>
                  <c:x val="-2.8645502418044985E-17"/>
                  <c:y val="6.8605035447542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592-481C-AB21-DAB6CCFF1E2B}"/>
                </c:ext>
              </c:extLst>
            </c:dLbl>
            <c:dLbl>
              <c:idx val="1"/>
              <c:layout>
                <c:manualLayout>
                  <c:x val="3.1249999999999425E-3"/>
                  <c:y val="7.35053951223671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592-481C-AB21-DAB6CCFF1E2B}"/>
                </c:ext>
              </c:extLst>
            </c:dLbl>
            <c:dLbl>
              <c:idx val="2"/>
              <c:layout>
                <c:manualLayout>
                  <c:x val="4.6874999999999998E-3"/>
                  <c:y val="5.88043160978937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5592-481C-AB21-DAB6CCFF1E2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useo Sans 300" panose="02000000000000000000" pitchFamily="50"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Doméstico</c:v>
                </c:pt>
                <c:pt idx="1">
                  <c:v>Internacional</c:v>
                </c:pt>
                <c:pt idx="2">
                  <c:v>Total</c:v>
                </c:pt>
              </c:strCache>
            </c:strRef>
          </c:cat>
          <c:val>
            <c:numRef>
              <c:f>Sheet1!$C$2:$C$4</c:f>
              <c:numCache>
                <c:formatCode>0.0%</c:formatCode>
                <c:ptCount val="3"/>
                <c:pt idx="0">
                  <c:v>7.7759187318124257E-2</c:v>
                </c:pt>
                <c:pt idx="1">
                  <c:v>7.794786002611831E-2</c:v>
                </c:pt>
                <c:pt idx="2">
                  <c:v>7.6999999999999999E-2</c:v>
                </c:pt>
              </c:numCache>
            </c:numRef>
          </c:val>
          <c:extLst>
            <c:ext xmlns:c16="http://schemas.microsoft.com/office/drawing/2014/chart" uri="{C3380CC4-5D6E-409C-BE32-E72D297353CC}">
              <c16:uniqueId val="{00000001-5592-481C-AB21-DAB6CCFF1E2B}"/>
            </c:ext>
          </c:extLst>
        </c:ser>
        <c:ser>
          <c:idx val="2"/>
          <c:order val="2"/>
          <c:tx>
            <c:strRef>
              <c:f>Sheet1!$D$1</c:f>
              <c:strCache>
                <c:ptCount val="1"/>
                <c:pt idx="0">
                  <c:v>Vuelos</c:v>
                </c:pt>
              </c:strCache>
            </c:strRef>
          </c:tx>
          <c:spPr>
            <a:solidFill>
              <a:schemeClr val="accent3"/>
            </a:solidFill>
            <a:ln>
              <a:noFill/>
            </a:ln>
            <a:effectLst/>
            <a:sp3d/>
          </c:spPr>
          <c:invertIfNegative val="0"/>
          <c:dLbls>
            <c:dLbl>
              <c:idx val="0"/>
              <c:layout>
                <c:manualLayout>
                  <c:x val="-1.5625000000000573E-3"/>
                  <c:y val="6.86050354475428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592-481C-AB21-DAB6CCFF1E2B}"/>
                </c:ext>
              </c:extLst>
            </c:dLbl>
            <c:dLbl>
              <c:idx val="1"/>
              <c:layout>
                <c:manualLayout>
                  <c:x val="0"/>
                  <c:y val="5.88043160978937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5592-481C-AB21-DAB6CCFF1E2B}"/>
                </c:ext>
              </c:extLst>
            </c:dLbl>
            <c:dLbl>
              <c:idx val="2"/>
              <c:layout>
                <c:manualLayout>
                  <c:x val="0"/>
                  <c:y val="6.615485561013047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592-481C-AB21-DAB6CCFF1E2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useo Sans 300" panose="02000000000000000000" pitchFamily="50"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Doméstico</c:v>
                </c:pt>
                <c:pt idx="1">
                  <c:v>Internacional</c:v>
                </c:pt>
                <c:pt idx="2">
                  <c:v>Total</c:v>
                </c:pt>
              </c:strCache>
            </c:strRef>
          </c:cat>
          <c:val>
            <c:numRef>
              <c:f>Sheet1!$D$2:$D$4</c:f>
              <c:numCache>
                <c:formatCode>0.0%</c:formatCode>
                <c:ptCount val="3"/>
                <c:pt idx="0">
                  <c:v>4.0048574218616073E-2</c:v>
                </c:pt>
                <c:pt idx="1">
                  <c:v>4.6325515166601106E-2</c:v>
                </c:pt>
                <c:pt idx="2">
                  <c:v>4.2000000000000003E-2</c:v>
                </c:pt>
              </c:numCache>
            </c:numRef>
          </c:val>
          <c:extLst>
            <c:ext xmlns:c16="http://schemas.microsoft.com/office/drawing/2014/chart" uri="{C3380CC4-5D6E-409C-BE32-E72D297353CC}">
              <c16:uniqueId val="{00000002-5592-481C-AB21-DAB6CCFF1E2B}"/>
            </c:ext>
          </c:extLst>
        </c:ser>
        <c:dLbls>
          <c:showLegendKey val="0"/>
          <c:showVal val="1"/>
          <c:showCatName val="0"/>
          <c:showSerName val="0"/>
          <c:showPercent val="0"/>
          <c:showBubbleSize val="0"/>
        </c:dLbls>
        <c:gapWidth val="150"/>
        <c:shape val="box"/>
        <c:axId val="372971152"/>
        <c:axId val="372967232"/>
        <c:axId val="0"/>
      </c:bar3DChart>
      <c:catAx>
        <c:axId val="37297115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372967232"/>
        <c:crosses val="autoZero"/>
        <c:auto val="1"/>
        <c:lblAlgn val="ctr"/>
        <c:lblOffset val="100"/>
        <c:noMultiLvlLbl val="0"/>
      </c:catAx>
      <c:valAx>
        <c:axId val="37296723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372971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latin typeface="Museo Sans 300" panose="02000000000000000000" pitchFamily="50"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3200" b="1" i="0" u="none" strike="noStrike" kern="1200" cap="all" baseline="0">
                <a:solidFill>
                  <a:srgbClr val="6C6C6C"/>
                </a:solidFill>
                <a:latin typeface="Museo Sans 300" panose="02000000000000000000" pitchFamily="50" charset="0"/>
                <a:ea typeface="+mn-ea"/>
                <a:cs typeface="+mn-cs"/>
              </a:defRPr>
            </a:pPr>
            <a:r>
              <a:rPr lang="es-CO" sz="3200" dirty="0">
                <a:solidFill>
                  <a:srgbClr val="6C6C6C"/>
                </a:solidFill>
                <a:latin typeface="Museo Sans 300" panose="02000000000000000000" pitchFamily="50" charset="0"/>
              </a:rPr>
              <a:t>118.4 </a:t>
            </a:r>
            <a:r>
              <a:rPr lang="es-CO" sz="3200" dirty="0" err="1">
                <a:solidFill>
                  <a:srgbClr val="6C6C6C"/>
                </a:solidFill>
                <a:latin typeface="Museo Sans 300" panose="02000000000000000000" pitchFamily="50" charset="0"/>
              </a:rPr>
              <a:t>mILLones</a:t>
            </a:r>
            <a:endParaRPr lang="es-CO" sz="3200" dirty="0">
              <a:solidFill>
                <a:srgbClr val="6C6C6C"/>
              </a:solidFill>
              <a:latin typeface="Museo Sans 300" panose="02000000000000000000" pitchFamily="50" charset="0"/>
            </a:endParaRPr>
          </a:p>
          <a:p>
            <a:pPr>
              <a:defRPr sz="3200">
                <a:solidFill>
                  <a:srgbClr val="6C6C6C"/>
                </a:solidFill>
                <a:latin typeface="Museo Sans 300" panose="02000000000000000000" pitchFamily="50" charset="0"/>
              </a:defRPr>
            </a:pPr>
            <a:r>
              <a:rPr lang="es-CO" sz="3200" dirty="0">
                <a:solidFill>
                  <a:srgbClr val="6C6C6C"/>
                </a:solidFill>
                <a:latin typeface="Museo Sans 300" panose="02000000000000000000" pitchFamily="50" charset="0"/>
              </a:rPr>
              <a:t> </a:t>
            </a:r>
            <a:r>
              <a:rPr lang="en-US" sz="3200" dirty="0">
                <a:solidFill>
                  <a:srgbClr val="6C6C6C"/>
                </a:solidFill>
                <a:latin typeface="Museo Sans 300" panose="02000000000000000000" pitchFamily="50" charset="0"/>
              </a:rPr>
              <a:t>    </a:t>
            </a:r>
          </a:p>
        </c:rich>
      </c:tx>
      <c:layout>
        <c:manualLayout>
          <c:xMode val="edge"/>
          <c:yMode val="edge"/>
          <c:x val="0.65971895479560139"/>
          <c:y val="4.2769763957288966E-2"/>
        </c:manualLayout>
      </c:layout>
      <c:overlay val="0"/>
      <c:spPr>
        <a:noFill/>
        <a:ln>
          <a:noFill/>
        </a:ln>
        <a:effectLst/>
      </c:spPr>
      <c:txPr>
        <a:bodyPr rot="0" spcFirstLastPara="1" vertOverflow="ellipsis" vert="horz" wrap="square" anchor="ctr" anchorCtr="1"/>
        <a:lstStyle/>
        <a:p>
          <a:pPr>
            <a:defRPr sz="3200" b="1" i="0" u="none" strike="noStrike" kern="1200" cap="all" baseline="0">
              <a:solidFill>
                <a:srgbClr val="6C6C6C"/>
              </a:solidFill>
              <a:latin typeface="Museo Sans 300" panose="02000000000000000000" pitchFamily="50" charset="0"/>
              <a:ea typeface="+mn-ea"/>
              <a:cs typeface="+mn-cs"/>
            </a:defRPr>
          </a:pPr>
          <a:endParaRPr lang="en-US"/>
        </a:p>
      </c:txPr>
    </c:title>
    <c:autoTitleDeleted val="0"/>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4981266404199501"/>
          <c:y val="0.16062252781782599"/>
          <c:w val="0.44204144794400702"/>
          <c:h val="0.74711230638423698"/>
        </c:manualLayout>
      </c:layout>
      <c:pie3DChart>
        <c:varyColors val="1"/>
        <c:ser>
          <c:idx val="0"/>
          <c:order val="0"/>
          <c:tx>
            <c:strRef>
              <c:f>Sheet1!$B$1</c:f>
              <c:strCache>
                <c:ptCount val="1"/>
                <c:pt idx="0">
                  <c:v>Column1</c:v>
                </c:pt>
              </c:strCache>
            </c:strRef>
          </c:tx>
          <c:dPt>
            <c:idx val="0"/>
            <c:bubble3D val="0"/>
            <c:spPr>
              <a:solidFill>
                <a:srgbClr val="7030A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7A8-44A0-A40D-57EB6F6AF058}"/>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7A8-44A0-A40D-57EB6F6AF058}"/>
              </c:ext>
            </c:extLst>
          </c:dPt>
          <c:dPt>
            <c:idx val="2"/>
            <c:bubble3D val="0"/>
            <c:spPr>
              <a:solidFill>
                <a:schemeClr val="accent1">
                  <a:shade val="7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F7A8-44A0-A40D-57EB6F6AF058}"/>
              </c:ext>
            </c:extLst>
          </c:dPt>
          <c:dLbls>
            <c:dLbl>
              <c:idx val="0"/>
              <c:layout>
                <c:manualLayout>
                  <c:x val="1.8781699094201083E-2"/>
                  <c:y val="-0.27490081043228137"/>
                </c:manualLayout>
              </c:layout>
              <c:tx>
                <c:rich>
                  <a:bodyPr rot="0" spcFirstLastPara="1" vertOverflow="clip" horzOverflow="clip" vert="horz" wrap="square" lIns="36576" tIns="18288" rIns="36576" bIns="18288" anchor="ctr" anchorCtr="1">
                    <a:spAutoFit/>
                  </a:bodyPr>
                  <a:lstStyle/>
                  <a:p>
                    <a:pPr>
                      <a:defRPr sz="1800" b="1" i="0" u="none" strike="noStrike" kern="1200" baseline="0">
                        <a:solidFill>
                          <a:schemeClr val="bg2">
                            <a:lumMod val="25000"/>
                          </a:schemeClr>
                        </a:solidFill>
                        <a:latin typeface="Museo Sans 300" panose="02000000000000000000" pitchFamily="50" charset="0"/>
                        <a:ea typeface="+mn-ea"/>
                        <a:cs typeface="+mn-cs"/>
                      </a:defRPr>
                    </a:pPr>
                    <a:r>
                      <a:rPr lang="en-US" sz="1800" baseline="0" dirty="0" err="1">
                        <a:solidFill>
                          <a:schemeClr val="bg2">
                            <a:lumMod val="25000"/>
                          </a:schemeClr>
                        </a:solidFill>
                        <a:latin typeface="Museo Sans 300" panose="02000000000000000000" pitchFamily="50" charset="0"/>
                        <a:ea typeface="+mn-ea"/>
                        <a:cs typeface="+mn-cs"/>
                      </a:rPr>
                      <a:t>Doméstico</a:t>
                    </a:r>
                    <a:r>
                      <a:rPr lang="en-US" sz="1800" baseline="0" dirty="0">
                        <a:solidFill>
                          <a:schemeClr val="bg2">
                            <a:lumMod val="25000"/>
                          </a:schemeClr>
                        </a:solidFill>
                        <a:latin typeface="Museo Sans 300" panose="02000000000000000000" pitchFamily="50" charset="0"/>
                        <a:ea typeface="+mn-ea"/>
                        <a:cs typeface="+mn-cs"/>
                      </a:rPr>
                      <a:t>
54%</a:t>
                    </a:r>
                  </a:p>
                </c:rich>
              </c:tx>
              <c:spPr>
                <a:solidFill>
                  <a:schemeClr val="lt1"/>
                </a:solidFill>
                <a:ln>
                  <a:solidFill>
                    <a:schemeClr val="accent1">
                      <a:tint val="77000"/>
                    </a:schemeClr>
                  </a:solidFill>
                </a:ln>
                <a:effectLst/>
              </c:spPr>
              <c:txPr>
                <a:bodyPr rot="0" spcFirstLastPara="1" vertOverflow="clip" horzOverflow="clip" vert="horz" wrap="square" lIns="36576" tIns="18288" rIns="36576" bIns="18288" anchor="ctr" anchorCtr="1">
                  <a:spAutoFit/>
                </a:bodyPr>
                <a:lstStyle/>
                <a:p>
                  <a:pPr>
                    <a:defRPr sz="1800" b="1" i="0" u="none" strike="noStrike" kern="1200" baseline="0">
                      <a:solidFill>
                        <a:schemeClr val="bg2">
                          <a:lumMod val="25000"/>
                        </a:schemeClr>
                      </a:solidFill>
                      <a:latin typeface="Museo Sans 300" panose="02000000000000000000" pitchFamily="50" charset="0"/>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showDataLabelsRange val="0"/>
                </c:ext>
                <c:ext xmlns:c16="http://schemas.microsoft.com/office/drawing/2014/chart" uri="{C3380CC4-5D6E-409C-BE32-E72D297353CC}">
                  <c16:uniqueId val="{00000001-F7A8-44A0-A40D-57EB6F6AF058}"/>
                </c:ext>
              </c:extLst>
            </c:dLbl>
            <c:dLbl>
              <c:idx val="1"/>
              <c:layout>
                <c:manualLayout>
                  <c:x val="-2.8894921683386286E-2"/>
                  <c:y val="0.17563107333173519"/>
                </c:manualLayout>
              </c:layout>
              <c:tx>
                <c:rich>
                  <a:bodyPr rot="0" spcFirstLastPara="1" vertOverflow="clip" horzOverflow="clip" vert="horz" wrap="square" lIns="36576" tIns="18288" rIns="36576" bIns="18288" anchor="ctr" anchorCtr="1">
                    <a:spAutoFit/>
                  </a:bodyPr>
                  <a:lstStyle/>
                  <a:p>
                    <a:pPr>
                      <a:defRPr sz="1800" b="1" i="0" u="none" strike="noStrike" kern="1200" baseline="0">
                        <a:solidFill>
                          <a:schemeClr val="bg2">
                            <a:lumMod val="25000"/>
                          </a:schemeClr>
                        </a:solidFill>
                        <a:latin typeface="Museo Sans 300" panose="02000000000000000000" pitchFamily="50" charset="0"/>
                        <a:ea typeface="+mn-ea"/>
                        <a:cs typeface="+mn-cs"/>
                      </a:defRPr>
                    </a:pPr>
                    <a:r>
                      <a:rPr lang="en-US" sz="1800" dirty="0">
                        <a:solidFill>
                          <a:schemeClr val="bg2">
                            <a:lumMod val="25000"/>
                          </a:schemeClr>
                        </a:solidFill>
                        <a:latin typeface="Museo Sans 300" panose="02000000000000000000" pitchFamily="50" charset="0"/>
                        <a:ea typeface="+mn-ea"/>
                        <a:cs typeface="+mn-cs"/>
                      </a:rPr>
                      <a:t>Internacional</a:t>
                    </a:r>
                    <a:r>
                      <a:rPr lang="en-US" sz="1800" baseline="0" dirty="0">
                        <a:solidFill>
                          <a:schemeClr val="bg2">
                            <a:lumMod val="25000"/>
                          </a:schemeClr>
                        </a:solidFill>
                        <a:latin typeface="Museo Sans 300" panose="02000000000000000000" pitchFamily="50" charset="0"/>
                        <a:ea typeface="+mn-ea"/>
                        <a:cs typeface="+mn-cs"/>
                      </a:rPr>
                      <a:t>
46%</a:t>
                    </a:r>
                  </a:p>
                </c:rich>
              </c:tx>
              <c:spPr>
                <a:solidFill>
                  <a:schemeClr val="lt1"/>
                </a:solidFill>
                <a:ln>
                  <a:solidFill>
                    <a:schemeClr val="accent1">
                      <a:shade val="76000"/>
                    </a:schemeClr>
                  </a:solidFill>
                </a:ln>
                <a:effectLst/>
              </c:spPr>
              <c:txPr>
                <a:bodyPr rot="0" spcFirstLastPara="1" vertOverflow="clip" horzOverflow="clip" vert="horz" wrap="square" lIns="36576" tIns="18288" rIns="36576" bIns="18288" anchor="ctr" anchorCtr="1">
                  <a:spAutoFit/>
                </a:bodyPr>
                <a:lstStyle/>
                <a:p>
                  <a:pPr>
                    <a:defRPr sz="1800" b="1" i="0" u="none" strike="noStrike" kern="1200" baseline="0">
                      <a:solidFill>
                        <a:schemeClr val="bg2">
                          <a:lumMod val="25000"/>
                        </a:schemeClr>
                      </a:solidFill>
                      <a:latin typeface="Museo Sans 300" panose="02000000000000000000" pitchFamily="50" charset="0"/>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showDataLabelsRange val="0"/>
                </c:ext>
                <c:ext xmlns:c16="http://schemas.microsoft.com/office/drawing/2014/chart" uri="{C3380CC4-5D6E-409C-BE32-E72D297353CC}">
                  <c16:uniqueId val="{00000003-F7A8-44A0-A40D-57EB6F6AF058}"/>
                </c:ext>
              </c:extLst>
            </c:dLbl>
            <c:spPr>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dk1"/>
                    </a:solidFill>
                    <a:latin typeface="Museo Sans 300" panose="02000000000000000000" pitchFamily="50" charset="0"/>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Sheet1!$A$2:$A$3</c:f>
              <c:strCache>
                <c:ptCount val="2"/>
                <c:pt idx="0">
                  <c:v> Domestico </c:v>
                </c:pt>
                <c:pt idx="1">
                  <c:v>International</c:v>
                </c:pt>
              </c:strCache>
            </c:strRef>
          </c:cat>
          <c:val>
            <c:numRef>
              <c:f>Sheet1!$B$2:$B$3</c:f>
              <c:numCache>
                <c:formatCode>_-* #,##0_-;\-* #,##0_-;_-* "-"??_-;_-@_-</c:formatCode>
                <c:ptCount val="2"/>
                <c:pt idx="0">
                  <c:v>63625018</c:v>
                </c:pt>
                <c:pt idx="1">
                  <c:v>54737439</c:v>
                </c:pt>
              </c:numCache>
            </c:numRef>
          </c:val>
          <c:extLst>
            <c:ext xmlns:c16="http://schemas.microsoft.com/office/drawing/2014/chart" uri="{C3380CC4-5D6E-409C-BE32-E72D297353CC}">
              <c16:uniqueId val="{00000006-F7A8-44A0-A40D-57EB6F6AF058}"/>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1" i="0" u="none" strike="noStrike" kern="1200" cap="all" baseline="0">
                <a:solidFill>
                  <a:schemeClr val="tx1">
                    <a:lumMod val="65000"/>
                    <a:lumOff val="35000"/>
                  </a:schemeClr>
                </a:solidFill>
                <a:latin typeface="Museo Sans 300" panose="02000000000000000000" pitchFamily="50" charset="0"/>
                <a:ea typeface="+mn-ea"/>
                <a:cs typeface="+mn-cs"/>
              </a:defRPr>
            </a:pPr>
            <a:r>
              <a:rPr lang="en-US" sz="1800" dirty="0" err="1"/>
              <a:t>Capacidad</a:t>
            </a:r>
            <a:r>
              <a:rPr lang="en-US" sz="1800" dirty="0"/>
              <a:t> total de asientos 2023</a:t>
            </a:r>
          </a:p>
          <a:p>
            <a:pPr>
              <a:defRPr sz="1800"/>
            </a:pPr>
            <a:r>
              <a:rPr lang="es-CO" sz="1800" dirty="0"/>
              <a:t>147.9 </a:t>
            </a:r>
            <a:r>
              <a:rPr lang="es-CO" sz="1800" dirty="0" err="1"/>
              <a:t>mILLones</a:t>
            </a:r>
            <a:endParaRPr lang="es-CO" sz="1800" dirty="0"/>
          </a:p>
          <a:p>
            <a:pPr>
              <a:defRPr sz="1800"/>
            </a:pPr>
            <a:r>
              <a:rPr lang="es-CO" sz="1800" dirty="0"/>
              <a:t> </a:t>
            </a:r>
            <a:r>
              <a:rPr lang="en-US" sz="1800" dirty="0"/>
              <a:t>    </a:t>
            </a:r>
          </a:p>
        </c:rich>
      </c:tx>
      <c:layout>
        <c:manualLayout>
          <c:xMode val="edge"/>
          <c:yMode val="edge"/>
          <c:x val="0.37680545453599373"/>
          <c:y val="5.8111609604422056E-6"/>
        </c:manualLayout>
      </c:layout>
      <c:overlay val="0"/>
      <c:spPr>
        <a:noFill/>
        <a:ln>
          <a:noFill/>
        </a:ln>
        <a:effectLst/>
      </c:spPr>
      <c:txPr>
        <a:bodyPr rot="0" spcFirstLastPara="1" vertOverflow="ellipsis" vert="horz" wrap="square" anchor="ctr" anchorCtr="1"/>
        <a:lstStyle/>
        <a:p>
          <a:pPr>
            <a:defRPr sz="1800" b="1" i="0" u="none" strike="noStrike" kern="1200" cap="all"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4981266404199501"/>
          <c:y val="0.16062252781782599"/>
          <c:w val="0.44204144794400702"/>
          <c:h val="0.74711230638423698"/>
        </c:manualLayout>
      </c:layout>
      <c:pie3DChart>
        <c:varyColors val="1"/>
        <c:ser>
          <c:idx val="0"/>
          <c:order val="0"/>
          <c:tx>
            <c:strRef>
              <c:f>Sheet1!$B$1</c:f>
              <c:strCache>
                <c:ptCount val="1"/>
                <c:pt idx="0">
                  <c:v>Column1</c:v>
                </c:pt>
              </c:strCache>
            </c:strRef>
          </c:tx>
          <c:spPr>
            <a:solidFill>
              <a:srgbClr val="92D050"/>
            </a:solidFill>
            <a:ln>
              <a:solidFill>
                <a:srgbClr val="92D050"/>
              </a:solidFill>
            </a:ln>
          </c:spPr>
          <c:dPt>
            <c:idx val="0"/>
            <c:bubble3D val="0"/>
            <c:spPr>
              <a:solidFill>
                <a:srgbClr val="92D050"/>
              </a:solidFill>
              <a:ln>
                <a:solidFill>
                  <a:srgbClr val="92D05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92D050"/>
                </a:contourClr>
              </a:sp3d>
            </c:spPr>
            <c:extLst>
              <c:ext xmlns:c16="http://schemas.microsoft.com/office/drawing/2014/chart" uri="{C3380CC4-5D6E-409C-BE32-E72D297353CC}">
                <c16:uniqueId val="{00000001-F7A8-44A0-A40D-57EB6F6AF058}"/>
              </c:ext>
            </c:extLst>
          </c:dPt>
          <c:dPt>
            <c:idx val="1"/>
            <c:bubble3D val="0"/>
            <c:spPr>
              <a:solidFill>
                <a:srgbClr val="7030A0"/>
              </a:solidFill>
              <a:ln>
                <a:solidFill>
                  <a:srgbClr val="7030A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7030A0"/>
                </a:contourClr>
              </a:sp3d>
            </c:spPr>
            <c:extLst>
              <c:ext xmlns:c16="http://schemas.microsoft.com/office/drawing/2014/chart" uri="{C3380CC4-5D6E-409C-BE32-E72D297353CC}">
                <c16:uniqueId val="{00000003-F7A8-44A0-A40D-57EB6F6AF058}"/>
              </c:ext>
            </c:extLst>
          </c:dPt>
          <c:dPt>
            <c:idx val="2"/>
            <c:bubble3D val="0"/>
            <c:spPr>
              <a:solidFill>
                <a:srgbClr val="92D050"/>
              </a:solidFill>
              <a:ln>
                <a:solidFill>
                  <a:srgbClr val="92D05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92D050"/>
                </a:contourClr>
              </a:sp3d>
            </c:spPr>
            <c:extLst>
              <c:ext xmlns:c16="http://schemas.microsoft.com/office/drawing/2014/chart" uri="{C3380CC4-5D6E-409C-BE32-E72D297353CC}">
                <c16:uniqueId val="{00000005-F7A8-44A0-A40D-57EB6F6AF058}"/>
              </c:ext>
            </c:extLst>
          </c:dPt>
          <c:dLbls>
            <c:dLbl>
              <c:idx val="0"/>
              <c:layout>
                <c:manualLayout>
                  <c:x val="-3.3355767396626157E-2"/>
                  <c:y val="0.30581722102435405"/>
                </c:manualLayout>
              </c:layout>
              <c:tx>
                <c:rich>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r>
                      <a:rPr lang="en-US" dirty="0" err="1"/>
                      <a:t>Doméstico</a:t>
                    </a:r>
                    <a:r>
                      <a:rPr lang="en-US" dirty="0"/>
                      <a:t>
</a:t>
                    </a:r>
                    <a:fld id="{E631CB8E-E97D-4E20-8A0B-B511731D85AD}" type="PERCENTAGE">
                      <a:rPr lang="en-US"/>
                      <a:pPr>
                        <a:defRPr>
                          <a:solidFill>
                            <a:schemeClr val="accent1"/>
                          </a:solidFill>
                        </a:defRPr>
                      </a:pPr>
                      <a:t>[PERCENTAGE]</a:t>
                    </a:fld>
                    <a:endParaRPr lang="en-US" dirty="0"/>
                  </a:p>
                </c:rich>
              </c:tx>
              <c:spPr>
                <a:solidFill>
                  <a:schemeClr val="lt1"/>
                </a:solidFill>
                <a:ln>
                  <a:solidFill>
                    <a:schemeClr val="accent1">
                      <a:tint val="77000"/>
                    </a:schemeClr>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17881581397131527"/>
                      <c:h val="0.181319844287707"/>
                    </c:manualLayout>
                  </c15:layout>
                  <c15:dlblFieldTable/>
                  <c15:showDataLabelsRange val="0"/>
                </c:ext>
                <c:ext xmlns:c16="http://schemas.microsoft.com/office/drawing/2014/chart" uri="{C3380CC4-5D6E-409C-BE32-E72D297353CC}">
                  <c16:uniqueId val="{00000001-F7A8-44A0-A40D-57EB6F6AF058}"/>
                </c:ext>
              </c:extLst>
            </c:dLbl>
            <c:dLbl>
              <c:idx val="1"/>
              <c:layout>
                <c:manualLayout>
                  <c:x val="1.7710134049768011E-3"/>
                  <c:y val="-0.1932951291930296"/>
                </c:manualLayout>
              </c:layout>
              <c:tx>
                <c:rich>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r>
                      <a:rPr lang="en-US" dirty="0" err="1"/>
                      <a:t>Internacional</a:t>
                    </a:r>
                    <a:r>
                      <a:rPr lang="en-US" dirty="0"/>
                      <a:t>
</a:t>
                    </a:r>
                    <a:fld id="{DA9C0BD8-8B01-451C-9E77-552B53E6CF3F}" type="PERCENTAGE">
                      <a:rPr lang="en-US"/>
                      <a:pPr>
                        <a:defRPr>
                          <a:solidFill>
                            <a:schemeClr val="accent1"/>
                          </a:solidFill>
                        </a:defRPr>
                      </a:pPr>
                      <a:t>[PERCENTAGE]</a:t>
                    </a:fld>
                    <a:endParaRPr lang="en-US" dirty="0"/>
                  </a:p>
                </c:rich>
              </c:tx>
              <c:spPr>
                <a:solidFill>
                  <a:schemeClr val="lt1"/>
                </a:solidFill>
                <a:ln>
                  <a:solidFill>
                    <a:schemeClr val="accent1">
                      <a:shade val="76000"/>
                    </a:schemeClr>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19739670103778376"/>
                      <c:h val="0.22610310921697066"/>
                    </c:manualLayout>
                  </c15:layout>
                  <c15:dlblFieldTable/>
                  <c15:showDataLabelsRange val="0"/>
                </c:ext>
                <c:ext xmlns:c16="http://schemas.microsoft.com/office/drawing/2014/chart" uri="{C3380CC4-5D6E-409C-BE32-E72D297353CC}">
                  <c16:uniqueId val="{00000003-F7A8-44A0-A40D-57EB6F6AF058}"/>
                </c:ext>
              </c:extLst>
            </c:dLbl>
            <c:spPr>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Sheet1!$A$2:$A$3</c:f>
              <c:strCache>
                <c:ptCount val="2"/>
                <c:pt idx="0">
                  <c:v> Domestico </c:v>
                </c:pt>
                <c:pt idx="1">
                  <c:v>Internacional</c:v>
                </c:pt>
              </c:strCache>
            </c:strRef>
          </c:cat>
          <c:val>
            <c:numRef>
              <c:f>Sheet1!$B$2:$B$3</c:f>
              <c:numCache>
                <c:formatCode>#,##0</c:formatCode>
                <c:ptCount val="2"/>
                <c:pt idx="0">
                  <c:v>79250155</c:v>
                </c:pt>
                <c:pt idx="1">
                  <c:v>68666016</c:v>
                </c:pt>
              </c:numCache>
            </c:numRef>
          </c:val>
          <c:extLst>
            <c:ext xmlns:c16="http://schemas.microsoft.com/office/drawing/2014/chart" uri="{C3380CC4-5D6E-409C-BE32-E72D297353CC}">
              <c16:uniqueId val="{00000006-F7A8-44A0-A40D-57EB6F6AF058}"/>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useo Sans 300" panose="02000000000000000000" pitchFamily="50" charset="0"/>
                <a:ea typeface="+mn-ea"/>
                <a:cs typeface="+mn-cs"/>
              </a:defRPr>
            </a:pPr>
            <a:r>
              <a:rPr lang="es-ES" sz="1200" b="0" i="0" u="none" strike="noStrike" baseline="0" dirty="0"/>
              <a:t>Mercados de Aviación </a:t>
            </a:r>
            <a:r>
              <a:rPr lang="es-ES" sz="1200" b="0" i="0" u="none" strike="noStrike" baseline="0" dirty="0" err="1"/>
              <a:t>Latinoaméricanos</a:t>
            </a:r>
            <a:r>
              <a:rPr lang="es-ES" sz="1200" b="0" i="0" u="none" strike="noStrike" baseline="0" dirty="0"/>
              <a:t> por ASK (2023)</a:t>
            </a:r>
            <a:endParaRPr lang="en-US" sz="1200" dirty="0"/>
          </a:p>
        </c:rich>
      </c:tx>
      <c:layout>
        <c:manualLayout>
          <c:xMode val="edge"/>
          <c:yMode val="edge"/>
          <c:x val="0.1471473671506279"/>
          <c:y val="3.9716021067629191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plotArea>
      <c:layout/>
      <c:barChart>
        <c:barDir val="col"/>
        <c:grouping val="clustered"/>
        <c:varyColors val="0"/>
        <c:ser>
          <c:idx val="0"/>
          <c:order val="0"/>
          <c:tx>
            <c:strRef>
              <c:f>Sheet1!$B$1</c:f>
              <c:strCache>
                <c:ptCount val="1"/>
                <c:pt idx="0">
                  <c:v>Domestico</c:v>
                </c:pt>
              </c:strCache>
            </c:strRef>
          </c:tx>
          <c:spPr>
            <a:solidFill>
              <a:srgbClr val="92D050"/>
            </a:solidFill>
            <a:ln>
              <a:solidFill>
                <a:srgbClr val="92D050"/>
              </a:solidFill>
            </a:ln>
            <a:effectLst/>
          </c:spPr>
          <c:invertIfNegative val="0"/>
          <c:cat>
            <c:strRef>
              <c:f>Sheet1!$A$2:$A$11</c:f>
              <c:strCache>
                <c:ptCount val="10"/>
                <c:pt idx="0">
                  <c:v>Brasil</c:v>
                </c:pt>
                <c:pt idx="1">
                  <c:v>Mexico</c:v>
                </c:pt>
                <c:pt idx="2">
                  <c:v>Colombia</c:v>
                </c:pt>
                <c:pt idx="3">
                  <c:v>Argentina</c:v>
                </c:pt>
                <c:pt idx="4">
                  <c:v>Chile</c:v>
                </c:pt>
                <c:pt idx="5">
                  <c:v>Peru</c:v>
                </c:pt>
                <c:pt idx="6">
                  <c:v>Panama</c:v>
                </c:pt>
                <c:pt idx="7">
                  <c:v>R. Dominicana</c:v>
                </c:pt>
                <c:pt idx="8">
                  <c:v>Costa Rica</c:v>
                </c:pt>
                <c:pt idx="9">
                  <c:v>Cuba</c:v>
                </c:pt>
              </c:strCache>
            </c:strRef>
          </c:cat>
          <c:val>
            <c:numRef>
              <c:f>Sheet1!$B$2:$B$11</c:f>
              <c:numCache>
                <c:formatCode>#,##0</c:formatCode>
                <c:ptCount val="10"/>
                <c:pt idx="0">
                  <c:v>234251713088</c:v>
                </c:pt>
                <c:pt idx="1">
                  <c:v>181616646488</c:v>
                </c:pt>
                <c:pt idx="2">
                  <c:v>36784018416</c:v>
                </c:pt>
                <c:pt idx="3">
                  <c:v>45365120608</c:v>
                </c:pt>
                <c:pt idx="4">
                  <c:v>38226379908</c:v>
                </c:pt>
                <c:pt idx="5">
                  <c:v>22731843938</c:v>
                </c:pt>
                <c:pt idx="6">
                  <c:v>222780064</c:v>
                </c:pt>
                <c:pt idx="7">
                  <c:v>24633126</c:v>
                </c:pt>
                <c:pt idx="8">
                  <c:v>129868226</c:v>
                </c:pt>
                <c:pt idx="9">
                  <c:v>243765330</c:v>
                </c:pt>
              </c:numCache>
            </c:numRef>
          </c:val>
          <c:extLst>
            <c:ext xmlns:c16="http://schemas.microsoft.com/office/drawing/2014/chart" uri="{C3380CC4-5D6E-409C-BE32-E72D297353CC}">
              <c16:uniqueId val="{00000000-2FB4-40E8-BFED-03D74EADA765}"/>
            </c:ext>
          </c:extLst>
        </c:ser>
        <c:ser>
          <c:idx val="1"/>
          <c:order val="1"/>
          <c:tx>
            <c:strRef>
              <c:f>Sheet1!$C$1</c:f>
              <c:strCache>
                <c:ptCount val="1"/>
                <c:pt idx="0">
                  <c:v>Internacional</c:v>
                </c:pt>
              </c:strCache>
            </c:strRef>
          </c:tx>
          <c:spPr>
            <a:solidFill>
              <a:srgbClr val="7030A0"/>
            </a:solidFill>
            <a:ln>
              <a:solidFill>
                <a:srgbClr val="7030A0"/>
              </a:solidFill>
            </a:ln>
            <a:effectLst/>
          </c:spPr>
          <c:invertIfNegative val="0"/>
          <c:cat>
            <c:strRef>
              <c:f>Sheet1!$A$2:$A$11</c:f>
              <c:strCache>
                <c:ptCount val="10"/>
                <c:pt idx="0">
                  <c:v>Brasil</c:v>
                </c:pt>
                <c:pt idx="1">
                  <c:v>Mexico</c:v>
                </c:pt>
                <c:pt idx="2">
                  <c:v>Colombia</c:v>
                </c:pt>
                <c:pt idx="3">
                  <c:v>Argentina</c:v>
                </c:pt>
                <c:pt idx="4">
                  <c:v>Chile</c:v>
                </c:pt>
                <c:pt idx="5">
                  <c:v>Peru</c:v>
                </c:pt>
                <c:pt idx="6">
                  <c:v>Panama</c:v>
                </c:pt>
                <c:pt idx="7">
                  <c:v>R. Dominicana</c:v>
                </c:pt>
                <c:pt idx="8">
                  <c:v>Costa Rica</c:v>
                </c:pt>
                <c:pt idx="9">
                  <c:v>Cuba</c:v>
                </c:pt>
              </c:strCache>
            </c:strRef>
          </c:cat>
          <c:val>
            <c:numRef>
              <c:f>Sheet1!$C$2:$C$11</c:f>
              <c:numCache>
                <c:formatCode>#,##0</c:formatCode>
                <c:ptCount val="10"/>
                <c:pt idx="0">
                  <c:v>161128300340</c:v>
                </c:pt>
                <c:pt idx="1">
                  <c:v>198175202426</c:v>
                </c:pt>
                <c:pt idx="2">
                  <c:v>71066163838</c:v>
                </c:pt>
                <c:pt idx="3">
                  <c:v>60741034320</c:v>
                </c:pt>
                <c:pt idx="4">
                  <c:v>47951244718</c:v>
                </c:pt>
                <c:pt idx="5">
                  <c:v>46090071164</c:v>
                </c:pt>
                <c:pt idx="6">
                  <c:v>55453593584</c:v>
                </c:pt>
                <c:pt idx="7">
                  <c:v>54762012226</c:v>
                </c:pt>
                <c:pt idx="8">
                  <c:v>23950862936</c:v>
                </c:pt>
                <c:pt idx="9">
                  <c:v>22351017286</c:v>
                </c:pt>
              </c:numCache>
            </c:numRef>
          </c:val>
          <c:extLst>
            <c:ext xmlns:c16="http://schemas.microsoft.com/office/drawing/2014/chart" uri="{C3380CC4-5D6E-409C-BE32-E72D297353CC}">
              <c16:uniqueId val="{00000001-2FB4-40E8-BFED-03D74EADA765}"/>
            </c:ext>
          </c:extLst>
        </c:ser>
        <c:dLbls>
          <c:showLegendKey val="0"/>
          <c:showVal val="0"/>
          <c:showCatName val="0"/>
          <c:showSerName val="0"/>
          <c:showPercent val="0"/>
          <c:showBubbleSize val="0"/>
        </c:dLbls>
        <c:gapWidth val="219"/>
        <c:overlap val="-27"/>
        <c:axId val="372969976"/>
        <c:axId val="372969584"/>
      </c:barChart>
      <c:catAx>
        <c:axId val="372969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372969584"/>
        <c:crosses val="autoZero"/>
        <c:auto val="1"/>
        <c:lblAlgn val="ctr"/>
        <c:lblOffset val="100"/>
        <c:noMultiLvlLbl val="0"/>
      </c:catAx>
      <c:valAx>
        <c:axId val="372969584"/>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Millones</a:t>
                </a:r>
                <a:r>
                  <a:rPr lang="en-US" dirty="0"/>
                  <a:t> de  ASK’s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372969976"/>
        <c:crosses val="autoZero"/>
        <c:crossBetween val="between"/>
        <c:dispUnits>
          <c:builtInUnit val="million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Museo Sans 300" panose="020000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1">
  <a:schemeClr val="accent1"/>
</cs:colorStyle>
</file>

<file path=ppt/charts/colors11.xml><?xml version="1.0" encoding="utf-8"?>
<cs:colorStyle xmlns:cs="http://schemas.microsoft.com/office/drawing/2012/chartStyle" xmlns:a="http://schemas.openxmlformats.org/drawingml/2006/main" meth="withinLinearReversed" id="21">
  <a:schemeClr val="accent1"/>
</cs:colorStyle>
</file>

<file path=ppt/charts/colors12.xml><?xml version="1.0" encoding="utf-8"?>
<cs:colorStyle xmlns:cs="http://schemas.microsoft.com/office/drawing/2012/chartStyle" xmlns:a="http://schemas.openxmlformats.org/drawingml/2006/main" meth="withinLinearReversed" id="21">
  <a:schemeClr val="accent1"/>
</cs:colorStyle>
</file>

<file path=ppt/charts/colors13.xml><?xml version="1.0" encoding="utf-8"?>
<cs:colorStyle xmlns:cs="http://schemas.microsoft.com/office/drawing/2012/chartStyle" xmlns:a="http://schemas.openxmlformats.org/drawingml/2006/main" meth="withinLinearReversed" id="21">
  <a:schemeClr val="accent1"/>
</cs:colorStyle>
</file>

<file path=ppt/charts/colors14.xml><?xml version="1.0" encoding="utf-8"?>
<cs:colorStyle xmlns:cs="http://schemas.microsoft.com/office/drawing/2012/chartStyle" xmlns:a="http://schemas.openxmlformats.org/drawingml/2006/main" meth="withinLinearReversed" id="21">
  <a:schemeClr val="accent1"/>
</cs:colorStyle>
</file>

<file path=ppt/charts/colors15.xml><?xml version="1.0" encoding="utf-8"?>
<cs:colorStyle xmlns:cs="http://schemas.microsoft.com/office/drawing/2012/chartStyle" xmlns:a="http://schemas.openxmlformats.org/drawingml/2006/main" meth="withinLinearReversed" id="21">
  <a:schemeClr val="accent1"/>
</cs:colorStyle>
</file>

<file path=ppt/charts/colors16.xml><?xml version="1.0" encoding="utf-8"?>
<cs:colorStyle xmlns:cs="http://schemas.microsoft.com/office/drawing/2012/chartStyle" xmlns:a="http://schemas.openxmlformats.org/drawingml/2006/main" meth="withinLinearReversed" id="21">
  <a:schemeClr val="accent1"/>
</cs:colorStyle>
</file>

<file path=ppt/charts/colors17.xml><?xml version="1.0" encoding="utf-8"?>
<cs:colorStyle xmlns:cs="http://schemas.microsoft.com/office/drawing/2012/chartStyle" xmlns:a="http://schemas.openxmlformats.org/drawingml/2006/main" meth="withinLinearReversed" id="21">
  <a:schemeClr val="accent1"/>
</cs:colorStyle>
</file>

<file path=ppt/charts/colors18.xml><?xml version="1.0" encoding="utf-8"?>
<cs:colorStyle xmlns:cs="http://schemas.microsoft.com/office/drawing/2012/chartStyle" xmlns:a="http://schemas.openxmlformats.org/drawingml/2006/main" meth="withinLinearReversed" id="21">
  <a:schemeClr val="accent1"/>
</cs:colorStyle>
</file>

<file path=ppt/charts/colors19.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withinLinearReversed" id="21">
  <a:schemeClr val="accent1"/>
</cs:colorStyle>
</file>

<file path=ppt/charts/colors21.xml><?xml version="1.0" encoding="utf-8"?>
<cs:colorStyle xmlns:cs="http://schemas.microsoft.com/office/drawing/2012/chartStyle" xmlns:a="http://schemas.openxmlformats.org/drawingml/2006/main" meth="withinLinearReversed" id="21">
  <a:schemeClr val="accent1"/>
</cs:colorStyle>
</file>

<file path=ppt/charts/colors22.xml><?xml version="1.0" encoding="utf-8"?>
<cs:colorStyle xmlns:cs="http://schemas.microsoft.com/office/drawing/2012/chartStyle" xmlns:a="http://schemas.openxmlformats.org/drawingml/2006/main" meth="withinLinearReversed" id="21">
  <a:schemeClr val="accent1"/>
</cs:colorStyle>
</file>

<file path=ppt/charts/colors23.xml><?xml version="1.0" encoding="utf-8"?>
<cs:colorStyle xmlns:cs="http://schemas.microsoft.com/office/drawing/2012/chartStyle" xmlns:a="http://schemas.openxmlformats.org/drawingml/2006/main" meth="withinLinearReversed" id="21">
  <a:schemeClr val="accent1"/>
</cs:colorStyle>
</file>

<file path=ppt/charts/colors24.xml><?xml version="1.0" encoding="utf-8"?>
<cs:colorStyle xmlns:cs="http://schemas.microsoft.com/office/drawing/2012/chartStyle" xmlns:a="http://schemas.openxmlformats.org/drawingml/2006/main" meth="withinLinearReversed" id="21">
  <a:schemeClr val="accent1"/>
</cs:colorStyle>
</file>

<file path=ppt/charts/colors25.xml><?xml version="1.0" encoding="utf-8"?>
<cs:colorStyle xmlns:cs="http://schemas.microsoft.com/office/drawing/2012/chartStyle" xmlns:a="http://schemas.openxmlformats.org/drawingml/2006/main" meth="withinLinearReversed" id="21">
  <a:schemeClr val="accent1"/>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withinLinearReversed" id="21">
  <a:schemeClr val="accent1"/>
</cs:colorStyle>
</file>

<file path=ppt/charts/colors28.xml><?xml version="1.0" encoding="utf-8"?>
<cs:colorStyle xmlns:cs="http://schemas.microsoft.com/office/drawing/2012/chartStyle" xmlns:a="http://schemas.openxmlformats.org/drawingml/2006/main" meth="withinLinearReversed" id="21">
  <a:schemeClr val="accent1"/>
</cs:colorStyle>
</file>

<file path=ppt/charts/colors29.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withinLinearReversed" id="21">
  <a:schemeClr val="accent1"/>
</cs:colorStyle>
</file>

<file path=ppt/charts/colors31.xml><?xml version="1.0" encoding="utf-8"?>
<cs:colorStyle xmlns:cs="http://schemas.microsoft.com/office/drawing/2012/chartStyle" xmlns:a="http://schemas.openxmlformats.org/drawingml/2006/main" meth="withinLinearReversed" id="21">
  <a:schemeClr val="accent1"/>
</cs:colorStyle>
</file>

<file path=ppt/charts/colors32.xml><?xml version="1.0" encoding="utf-8"?>
<cs:colorStyle xmlns:cs="http://schemas.microsoft.com/office/drawing/2012/chartStyle" xmlns:a="http://schemas.openxmlformats.org/drawingml/2006/main" meth="withinLinearReversed" id="21">
  <a:schemeClr val="accent1"/>
</cs:colorStyle>
</file>

<file path=ppt/charts/colors33.xml><?xml version="1.0" encoding="utf-8"?>
<cs:colorStyle xmlns:cs="http://schemas.microsoft.com/office/drawing/2012/chartStyle" xmlns:a="http://schemas.openxmlformats.org/drawingml/2006/main" meth="withinLinearReversed" id="21">
  <a:schemeClr val="accent1"/>
</cs:colorStyle>
</file>

<file path=ppt/charts/colors34.xml><?xml version="1.0" encoding="utf-8"?>
<cs:colorStyle xmlns:cs="http://schemas.microsoft.com/office/drawing/2012/chartStyle" xmlns:a="http://schemas.openxmlformats.org/drawingml/2006/main" meth="withinLinearReversed" id="21">
  <a:schemeClr val="accent1"/>
</cs:colorStyle>
</file>

<file path=ppt/charts/colors35.xml><?xml version="1.0" encoding="utf-8"?>
<cs:colorStyle xmlns:cs="http://schemas.microsoft.com/office/drawing/2012/chartStyle" xmlns:a="http://schemas.openxmlformats.org/drawingml/2006/main" meth="withinLinearReversed" id="21">
  <a:schemeClr val="accent1"/>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withinLinearReversed" id="21">
  <a:schemeClr val="accent1"/>
</cs:colorStyle>
</file>

<file path=ppt/charts/colors8.xml><?xml version="1.0" encoding="utf-8"?>
<cs:colorStyle xmlns:cs="http://schemas.microsoft.com/office/drawing/2012/chartStyle" xmlns:a="http://schemas.openxmlformats.org/drawingml/2006/main" meth="withinLinearReversed" id="21">
  <a:schemeClr val="accent1"/>
</cs:colorStyle>
</file>

<file path=ppt/charts/colors9.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6.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7.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9.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7.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8.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5" dt="2024-01-25T15:37:38.477" idx="1">
    <p:pos x="7458" y="2172"/>
    <p:text>2023 no está contabilizado aún. Creo que como es un año que ya terminó se puede decir se contabiliza en lugar de se espera.</p:text>
    <p:extLst>
      <p:ext uri="{C676402C-5697-4E1C-873F-D02D1690AC5C}">
        <p15:threadingInfo xmlns:p15="http://schemas.microsoft.com/office/powerpoint/2012/main" timeZoneBias="24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5" dt="2024-01-25T16:31:40.577" idx="12">
    <p:pos x="7608" y="1413"/>
    <p:text>acentos en las e de américa</p:text>
    <p:extLst>
      <p:ext uri="{C676402C-5697-4E1C-873F-D02D1690AC5C}">
        <p15:threadingInfo xmlns:p15="http://schemas.microsoft.com/office/powerpoint/2012/main" timeZoneBias="240"/>
      </p:ext>
    </p:extLst>
  </p:cm>
  <p:cm authorId="5" dt="2024-01-25T16:36:44.185" idx="15">
    <p:pos x="7704" y="1509"/>
    <p:text/>
    <p:extLst>
      <p:ext uri="{C676402C-5697-4E1C-873F-D02D1690AC5C}">
        <p15:threadingInfo xmlns:p15="http://schemas.microsoft.com/office/powerpoint/2012/main" timeZoneBias="24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5" dt="2024-01-25T16:34:08.207" idx="13">
    <p:pos x="6787" y="1507"/>
    <p:text>África lleva acento</p:text>
    <p:extLst>
      <p:ext uri="{C676402C-5697-4E1C-873F-D02D1690AC5C}">
        <p15:threadingInfo xmlns:p15="http://schemas.microsoft.com/office/powerpoint/2012/main" timeZoneBias="240"/>
      </p:ext>
    </p:extLst>
  </p:cm>
  <p:cm authorId="5" dt="2024-01-25T16:35:14.920" idx="14">
    <p:pos x="7636" y="1259"/>
    <p:text>acento en la e</p:text>
    <p:extLst>
      <p:ext uri="{C676402C-5697-4E1C-873F-D02D1690AC5C}">
        <p15:threadingInfo xmlns:p15="http://schemas.microsoft.com/office/powerpoint/2012/main" timeZoneBias="24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5" dt="2024-01-25T18:53:21.952" idx="16">
    <p:pos x="7250" y="1020"/>
    <p:text>Tráfico</p:text>
    <p:extLst>
      <p:ext uri="{C676402C-5697-4E1C-873F-D02D1690AC5C}">
        <p15:threadingInfo xmlns:p15="http://schemas.microsoft.com/office/powerpoint/2012/main" timeZoneBias="240"/>
      </p:ext>
    </p:extLst>
  </p:cm>
  <p:cm authorId="5" dt="2024-01-25T18:53:38.685" idx="17">
    <p:pos x="7346" y="1116"/>
    <p:text>ocupación lleva acento</p:text>
    <p:extLst>
      <p:ext uri="{C676402C-5697-4E1C-873F-D02D1690AC5C}">
        <p15:threadingInfo xmlns:p15="http://schemas.microsoft.com/office/powerpoint/2012/main" timeZoneBias="24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5" dt="2024-01-25T18:54:43.884" idx="18">
    <p:pos x="6973" y="877"/>
    <p:text>Doméstico lleva acento</p:text>
    <p:extLst>
      <p:ext uri="{C676402C-5697-4E1C-873F-D02D1690AC5C}">
        <p15:threadingInfo xmlns:p15="http://schemas.microsoft.com/office/powerpoint/2012/main" timeZoneBias="24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5" dt="2024-01-25T18:56:53.511" idx="19">
    <p:pos x="7680" y="1754"/>
    <p:text>Canadá y Perú tienen acento</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5" dt="2024-01-25T15:56:31.456" idx="2">
    <p:pos x="3067" y="1704"/>
    <p:text>Aquí faltan acentos pero no deja editar. Falta en doméstico, México, Perú, Panamá.</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5" dt="2024-01-26T11:08:16.981" idx="21">
    <p:pos x="7326" y="641"/>
    <p:text>Acento en doméstico</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5" dt="2024-01-25T16:07:57.792" idx="3">
    <p:pos x="4166" y="543"/>
    <p:text>conexión lleva tilde</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5" dt="2024-01-25T16:12:31.142" idx="4">
    <p:pos x="6902" y="677"/>
    <p:text>CDMX Cancún fue el de mayor crecimiento y también el de mayor decrecimiento? Entiendo que las siglas son diferentes, pero quizás haya que explicar un poco más para diferenciar los mercados</p:text>
    <p:extLst>
      <p:ext uri="{C676402C-5697-4E1C-873F-D02D1690AC5C}">
        <p15:threadingInfo xmlns:p15="http://schemas.microsoft.com/office/powerpoint/2012/main" timeZoneBias="240"/>
      </p:ext>
    </p:extLst>
  </p:cm>
  <p:cm authorId="5" dt="2024-01-25T16:15:54.413" idx="5">
    <p:pos x="7522" y="1353"/>
    <p:text>Parece que las siglas de algunos mercados están incompletas</p:text>
    <p:extLst>
      <p:ext uri="{C676402C-5697-4E1C-873F-D02D1690AC5C}">
        <p15:threadingInfo xmlns:p15="http://schemas.microsoft.com/office/powerpoint/2012/main" timeZoneBias="24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5" dt="2024-01-25T16:21:33.072" idx="6">
    <p:pos x="3509" y="459"/>
    <p:text>Acento en la e de américa,</p:text>
    <p:extLst>
      <p:ext uri="{C676402C-5697-4E1C-873F-D02D1690AC5C}">
        <p15:threadingInfo xmlns:p15="http://schemas.microsoft.com/office/powerpoint/2012/main" timeZoneBias="240"/>
      </p:ext>
    </p:extLst>
  </p:cm>
  <p:cm authorId="5" dt="2024-01-25T16:22:23.517" idx="7">
    <p:pos x="494" y="3254"/>
    <p:text>Acento en la e de américa,</p:text>
    <p:extLst>
      <p:ext uri="{C676402C-5697-4E1C-873F-D02D1690AC5C}">
        <p15:threadingInfo xmlns:p15="http://schemas.microsoft.com/office/powerpoint/2012/main" timeZoneBias="24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5" dt="2024-01-25T16:24:42.257" idx="8">
    <p:pos x="3570" y="649"/>
    <p:text>Tráfico lleva acento en la a</p:text>
    <p:extLst>
      <p:ext uri="{C676402C-5697-4E1C-873F-D02D1690AC5C}">
        <p15:threadingInfo xmlns:p15="http://schemas.microsoft.com/office/powerpoint/2012/main" timeZoneBias="240"/>
      </p:ext>
    </p:extLst>
  </p:cm>
  <p:cm authorId="5" dt="2024-01-26T11:34:17.668" idx="22">
    <p:pos x="3666" y="745"/>
    <p:text>Hay que cuadrar mejor la diapositiva, se superponen unas letras.</p:text>
    <p:extLst>
      <p:ext uri="{C676402C-5697-4E1C-873F-D02D1690AC5C}">
        <p15:threadingInfo xmlns:p15="http://schemas.microsoft.com/office/powerpoint/2012/main" timeZoneBias="24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5" dt="2024-01-25T16:26:24.230" idx="9">
    <p:pos x="7630" y="896"/>
    <p:text>conexión leva acento en la o</p:text>
    <p:extLst>
      <p:ext uri="{C676402C-5697-4E1C-873F-D02D1690AC5C}">
        <p15:threadingInfo xmlns:p15="http://schemas.microsoft.com/office/powerpoint/2012/main" timeZoneBias="240"/>
      </p:ext>
    </p:extLst>
  </p:cm>
  <p:cm authorId="5" dt="2024-01-25T16:27:29.436" idx="10">
    <p:pos x="7630" y="2260"/>
    <p:text>Aquí están bien los nombres con las barras?</p:text>
    <p:extLst>
      <p:ext uri="{C676402C-5697-4E1C-873F-D02D1690AC5C}">
        <p15:threadingInfo xmlns:p15="http://schemas.microsoft.com/office/powerpoint/2012/main" timeZoneBias="24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5" dt="2024-01-25T16:29:23.416" idx="11">
    <p:pos x="3905" y="1308"/>
    <p:text>canadá tiene acento</p:text>
    <p:extLst>
      <p:ext uri="{C676402C-5697-4E1C-873F-D02D1690AC5C}">
        <p15:threadingInfo xmlns:p15="http://schemas.microsoft.com/office/powerpoint/2012/main" timeZoneBias="240"/>
      </p:ext>
    </p:extLst>
  </p:cm>
</p:cmLst>
</file>

<file path=ppt/drawings/drawing1.xml><?xml version="1.0" encoding="utf-8"?>
<c:userShapes xmlns:c="http://schemas.openxmlformats.org/drawingml/2006/chart">
  <cdr:relSizeAnchor xmlns:cdr="http://schemas.openxmlformats.org/drawingml/2006/chartDrawing">
    <cdr:from>
      <cdr:x>0.52011</cdr:x>
      <cdr:y>0.48382</cdr:y>
    </cdr:from>
    <cdr:to>
      <cdr:x>0.62537</cdr:x>
      <cdr:y>0.56401</cdr:y>
    </cdr:to>
    <cdr:sp macro="" textlink="">
      <cdr:nvSpPr>
        <cdr:cNvPr id="2" name="CuadroTexto 4"/>
        <cdr:cNvSpPr txBox="1"/>
      </cdr:nvSpPr>
      <cdr:spPr>
        <a:xfrm xmlns:a="http://schemas.openxmlformats.org/drawingml/2006/main">
          <a:off x="4572012" y="2413989"/>
          <a:ext cx="925253" cy="400110"/>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s-CO" sz="2000" b="1" dirty="0">
              <a:solidFill>
                <a:schemeClr val="bg1"/>
              </a:solidFill>
              <a:latin typeface="Museo Sans 300" panose="02000000000000000000" pitchFamily="50" charset="0"/>
            </a:rPr>
            <a:t>63.6 M</a:t>
          </a:r>
        </a:p>
      </cdr:txBody>
    </cdr:sp>
  </cdr:relSizeAnchor>
</c:userShapes>
</file>

<file path=ppt/drawings/drawing2.xml><?xml version="1.0" encoding="utf-8"?>
<c:userShapes xmlns:c="http://schemas.openxmlformats.org/drawingml/2006/chart">
  <cdr:relSizeAnchor xmlns:cdr="http://schemas.openxmlformats.org/drawingml/2006/chartDrawing">
    <cdr:from>
      <cdr:x>0.52011</cdr:x>
      <cdr:y>0.48382</cdr:y>
    </cdr:from>
    <cdr:to>
      <cdr:x>0.65402</cdr:x>
      <cdr:y>0.57325</cdr:y>
    </cdr:to>
    <cdr:sp macro="" textlink="">
      <cdr:nvSpPr>
        <cdr:cNvPr id="2" name="CuadroTexto 4"/>
        <cdr:cNvSpPr txBox="1"/>
      </cdr:nvSpPr>
      <cdr:spPr>
        <a:xfrm xmlns:a="http://schemas.openxmlformats.org/drawingml/2006/main">
          <a:off x="4098148" y="2164683"/>
          <a:ext cx="1055097" cy="400110"/>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s-CO" sz="2000" b="1" dirty="0">
              <a:solidFill>
                <a:schemeClr val="bg1"/>
              </a:solidFill>
              <a:latin typeface="Museo Sans 300" panose="02000000000000000000" pitchFamily="50" charset="0"/>
            </a:rPr>
            <a:t>117.6 M</a:t>
          </a:r>
        </a:p>
      </cdr:txBody>
    </cdr:sp>
  </cdr:relSizeAnchor>
</c:userShapes>
</file>

<file path=ppt/drawings/drawing3.xml><?xml version="1.0" encoding="utf-8"?>
<c:userShapes xmlns:c="http://schemas.openxmlformats.org/drawingml/2006/chart">
  <cdr:relSizeAnchor xmlns:cdr="http://schemas.openxmlformats.org/drawingml/2006/chartDrawing">
    <cdr:from>
      <cdr:x>0.66905</cdr:x>
      <cdr:y>0.94585</cdr:y>
    </cdr:from>
    <cdr:to>
      <cdr:x>1</cdr:x>
      <cdr:y>1</cdr:y>
    </cdr:to>
    <cdr:sp macro="" textlink="">
      <cdr:nvSpPr>
        <cdr:cNvPr id="3" name="TextBox 33">
          <a:extLst xmlns:a="http://schemas.openxmlformats.org/drawingml/2006/main">
            <a:ext uri="{FF2B5EF4-FFF2-40B4-BE49-F238E27FC236}">
              <a16:creationId xmlns:a16="http://schemas.microsoft.com/office/drawing/2014/main" id="{FBD9BF15-D133-4F71-BA89-FF26823DF779}"/>
            </a:ext>
          </a:extLst>
        </cdr:cNvPr>
        <cdr:cNvSpPr txBox="1"/>
      </cdr:nvSpPr>
      <cdr:spPr>
        <a:xfrm xmlns:a="http://schemas.openxmlformats.org/drawingml/2006/main">
          <a:off x="8031339" y="4300957"/>
          <a:ext cx="3916457"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cdr:txBody>
    </cdr:sp>
  </cdr:relSizeAnchor>
</c:userShapes>
</file>

<file path=ppt/drawings/drawing4.xml><?xml version="1.0" encoding="utf-8"?>
<c:userShapes xmlns:c="http://schemas.openxmlformats.org/drawingml/2006/chart">
  <cdr:relSizeAnchor xmlns:cdr="http://schemas.openxmlformats.org/drawingml/2006/chartDrawing">
    <cdr:from>
      <cdr:x>0</cdr:x>
      <cdr:y>0.06077</cdr:y>
    </cdr:from>
    <cdr:to>
      <cdr:x>1</cdr:x>
      <cdr:y>0.15688</cdr:y>
    </cdr:to>
    <cdr:sp macro="" textlink="">
      <cdr:nvSpPr>
        <cdr:cNvPr id="2" name="Title 1">
          <a:extLst xmlns:a="http://schemas.openxmlformats.org/drawingml/2006/main">
            <a:ext uri="{FF2B5EF4-FFF2-40B4-BE49-F238E27FC236}">
              <a16:creationId xmlns:a16="http://schemas.microsoft.com/office/drawing/2014/main" id="{3CC3D705-2B42-4862-89F1-A39322145043}"/>
            </a:ext>
          </a:extLst>
        </cdr:cNvPr>
        <cdr:cNvSpPr>
          <a:spLocks xmlns:a="http://schemas.openxmlformats.org/drawingml/2006/main" noGrp="1"/>
        </cdr:cNvSpPr>
      </cdr:nvSpPr>
      <cdr:spPr>
        <a:xfrm xmlns:a="http://schemas.openxmlformats.org/drawingml/2006/main">
          <a:off x="0" y="333384"/>
          <a:ext cx="5580321" cy="527298"/>
        </a:xfrm>
        <a:prstGeom xmlns:a="http://schemas.openxmlformats.org/drawingml/2006/main" prst="rect">
          <a:avLst/>
        </a:prstGeom>
      </cdr:spPr>
      <cdr:txBody>
        <a:bodyPr xmlns:a="http://schemas.openxmlformats.org/drawingml/2006/main" vert="horz" lIns="91440" tIns="45720" rIns="91440" bIns="45720" rtlCol="0" anchor="ctr">
          <a:normAutofit/>
        </a:bodyPr>
        <a:lstStyle xmlns:a="http://schemas.openxmlformats.org/drawingml/2006/main">
          <a:lvl1pPr algn="l" defTabSz="914400" rtl="0" eaLnBrk="1" latinLnBrk="0" hangingPunct="1">
            <a:lnSpc>
              <a:spcPct val="90000"/>
            </a:lnSpc>
            <a:spcBef>
              <a:spcPct val="0"/>
            </a:spcBef>
            <a:buNone/>
            <a:defRPr sz="2000" b="1" kern="1200">
              <a:solidFill>
                <a:srgbClr val="756197"/>
              </a:solidFill>
              <a:latin typeface="+mj-lt"/>
              <a:ea typeface="+mj-ea"/>
              <a:cs typeface="+mj-cs"/>
            </a:defRPr>
          </a:lvl1pPr>
        </a:lstStyle>
        <a:p xmlns:a="http://schemas.openxmlformats.org/drawingml/2006/main">
          <a:pPr algn="ctr"/>
          <a:r>
            <a:rPr lang="en-US" sz="1800" dirty="0" err="1">
              <a:solidFill>
                <a:srgbClr val="6C6C6C"/>
              </a:solidFill>
              <a:latin typeface="Museo Sans 300" panose="02000000000000000000" pitchFamily="50" charset="0"/>
            </a:rPr>
            <a:t>Capacidad</a:t>
          </a:r>
          <a:r>
            <a:rPr lang="en-US" sz="1800" dirty="0">
              <a:solidFill>
                <a:srgbClr val="6C6C6C"/>
              </a:solidFill>
              <a:latin typeface="Museo Sans 300" panose="02000000000000000000" pitchFamily="50" charset="0"/>
            </a:rPr>
            <a:t> </a:t>
          </a:r>
          <a:r>
            <a:rPr lang="en-US" sz="1800" dirty="0" err="1">
              <a:solidFill>
                <a:srgbClr val="6C6C6C"/>
              </a:solidFill>
              <a:latin typeface="Museo Sans 300" panose="02000000000000000000" pitchFamily="50" charset="0"/>
            </a:rPr>
            <a:t>internacional</a:t>
          </a:r>
          <a:r>
            <a:rPr lang="en-US" sz="1800" dirty="0">
              <a:solidFill>
                <a:srgbClr val="6C6C6C"/>
              </a:solidFill>
              <a:latin typeface="Museo Sans 300" panose="02000000000000000000" pitchFamily="50" charset="0"/>
            </a:rPr>
            <a:t> por </a:t>
          </a:r>
          <a:r>
            <a:rPr lang="en-US" sz="1800" dirty="0" err="1">
              <a:solidFill>
                <a:srgbClr val="6C6C6C"/>
              </a:solidFill>
              <a:latin typeface="Museo Sans 300" panose="02000000000000000000" pitchFamily="50" charset="0"/>
            </a:rPr>
            <a:t>región</a:t>
          </a:r>
          <a:r>
            <a:rPr lang="en-US" sz="1800" dirty="0">
              <a:solidFill>
                <a:srgbClr val="6C6C6C"/>
              </a:solidFill>
              <a:latin typeface="Museo Sans 300" panose="02000000000000000000" pitchFamily="50" charset="0"/>
            </a:rPr>
            <a:t> de </a:t>
          </a:r>
          <a:r>
            <a:rPr lang="en-US" sz="1800" dirty="0" err="1">
              <a:solidFill>
                <a:srgbClr val="6C6C6C"/>
              </a:solidFill>
              <a:latin typeface="Museo Sans 300" panose="02000000000000000000" pitchFamily="50" charset="0"/>
            </a:rPr>
            <a:t>operador</a:t>
          </a:r>
          <a:endParaRPr lang="en-US" sz="1800" b="1" dirty="0">
            <a:solidFill>
              <a:srgbClr val="6C6C6C"/>
            </a:solidFill>
            <a:latin typeface="Museo Sans 300" panose="02000000000000000000" pitchFamily="50"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E7652654-DEAB-C442-9517-5F5DD75BEAC9}" type="datetimeFigureOut">
              <a:rPr lang="en-US" smtClean="0"/>
              <a:t>9/23/2024</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998FF5C8-3701-2A4F-A627-4BE2310B7D31}" type="slidenum">
              <a:rPr lang="en-US" smtClean="0"/>
              <a:t>‹#›</a:t>
            </a:fld>
            <a:endParaRPr lang="en-US"/>
          </a:p>
        </p:txBody>
      </p:sp>
    </p:spTree>
    <p:extLst>
      <p:ext uri="{BB962C8B-B14F-4D97-AF65-F5344CB8AC3E}">
        <p14:creationId xmlns:p14="http://schemas.microsoft.com/office/powerpoint/2010/main" val="821823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1BDC26A-0196-B842-9A0F-E042CFE12CBF}" type="datetimeFigureOut">
              <a:rPr lang="en-US" smtClean="0"/>
              <a:t>9/23/2024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0EADF98-9F6F-0648-B6D1-0CEC59FF0243}" type="slidenum">
              <a:rPr lang="en-US" smtClean="0"/>
              <a:t>‹#›</a:t>
            </a:fld>
            <a:endParaRPr lang="en-US"/>
          </a:p>
        </p:txBody>
      </p:sp>
    </p:spTree>
    <p:extLst>
      <p:ext uri="{BB962C8B-B14F-4D97-AF65-F5344CB8AC3E}">
        <p14:creationId xmlns:p14="http://schemas.microsoft.com/office/powerpoint/2010/main" val="1417053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1</a:t>
            </a:fld>
            <a:endParaRPr lang="es-CO"/>
          </a:p>
        </p:txBody>
      </p:sp>
    </p:spTree>
    <p:extLst>
      <p:ext uri="{BB962C8B-B14F-4D97-AF65-F5344CB8AC3E}">
        <p14:creationId xmlns:p14="http://schemas.microsoft.com/office/powerpoint/2010/main" val="3803027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10</a:t>
            </a:fld>
            <a:endParaRPr lang="en-US"/>
          </a:p>
        </p:txBody>
      </p:sp>
    </p:spTree>
    <p:extLst>
      <p:ext uri="{BB962C8B-B14F-4D97-AF65-F5344CB8AC3E}">
        <p14:creationId xmlns:p14="http://schemas.microsoft.com/office/powerpoint/2010/main" val="2870941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11</a:t>
            </a:fld>
            <a:endParaRPr lang="en-US"/>
          </a:p>
        </p:txBody>
      </p:sp>
    </p:spTree>
    <p:extLst>
      <p:ext uri="{BB962C8B-B14F-4D97-AF65-F5344CB8AC3E}">
        <p14:creationId xmlns:p14="http://schemas.microsoft.com/office/powerpoint/2010/main" val="3383977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12</a:t>
            </a:fld>
            <a:endParaRPr lang="en-US" dirty="0"/>
          </a:p>
        </p:txBody>
      </p:sp>
    </p:spTree>
    <p:extLst>
      <p:ext uri="{BB962C8B-B14F-4D97-AF65-F5344CB8AC3E}">
        <p14:creationId xmlns:p14="http://schemas.microsoft.com/office/powerpoint/2010/main" val="770624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13</a:t>
            </a:fld>
            <a:endParaRPr lang="en-US"/>
          </a:p>
        </p:txBody>
      </p:sp>
    </p:spTree>
    <p:extLst>
      <p:ext uri="{BB962C8B-B14F-4D97-AF65-F5344CB8AC3E}">
        <p14:creationId xmlns:p14="http://schemas.microsoft.com/office/powerpoint/2010/main" val="317782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14</a:t>
            </a:fld>
            <a:endParaRPr lang="en-US"/>
          </a:p>
        </p:txBody>
      </p:sp>
    </p:spTree>
    <p:extLst>
      <p:ext uri="{BB962C8B-B14F-4D97-AF65-F5344CB8AC3E}">
        <p14:creationId xmlns:p14="http://schemas.microsoft.com/office/powerpoint/2010/main" val="8614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15</a:t>
            </a:fld>
            <a:endParaRPr lang="en-US"/>
          </a:p>
        </p:txBody>
      </p:sp>
    </p:spTree>
    <p:extLst>
      <p:ext uri="{BB962C8B-B14F-4D97-AF65-F5344CB8AC3E}">
        <p14:creationId xmlns:p14="http://schemas.microsoft.com/office/powerpoint/2010/main" val="3600740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16</a:t>
            </a:fld>
            <a:endParaRPr lang="en-US"/>
          </a:p>
        </p:txBody>
      </p:sp>
    </p:spTree>
    <p:extLst>
      <p:ext uri="{BB962C8B-B14F-4D97-AF65-F5344CB8AC3E}">
        <p14:creationId xmlns:p14="http://schemas.microsoft.com/office/powerpoint/2010/main" val="1254762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17</a:t>
            </a:fld>
            <a:endParaRPr lang="es-CO"/>
          </a:p>
        </p:txBody>
      </p:sp>
    </p:spTree>
    <p:extLst>
      <p:ext uri="{BB962C8B-B14F-4D97-AF65-F5344CB8AC3E}">
        <p14:creationId xmlns:p14="http://schemas.microsoft.com/office/powerpoint/2010/main" val="2447178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18</a:t>
            </a:fld>
            <a:endParaRPr lang="es-CO"/>
          </a:p>
        </p:txBody>
      </p:sp>
    </p:spTree>
    <p:extLst>
      <p:ext uri="{BB962C8B-B14F-4D97-AF65-F5344CB8AC3E}">
        <p14:creationId xmlns:p14="http://schemas.microsoft.com/office/powerpoint/2010/main" val="3741742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19</a:t>
            </a:fld>
            <a:endParaRPr lang="en-US"/>
          </a:p>
        </p:txBody>
      </p:sp>
    </p:spTree>
    <p:extLst>
      <p:ext uri="{BB962C8B-B14F-4D97-AF65-F5344CB8AC3E}">
        <p14:creationId xmlns:p14="http://schemas.microsoft.com/office/powerpoint/2010/main" val="3077396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2</a:t>
            </a:fld>
            <a:endParaRPr lang="es-CO"/>
          </a:p>
        </p:txBody>
      </p:sp>
    </p:spTree>
    <p:extLst>
      <p:ext uri="{BB962C8B-B14F-4D97-AF65-F5344CB8AC3E}">
        <p14:creationId xmlns:p14="http://schemas.microsoft.com/office/powerpoint/2010/main" val="4084818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20</a:t>
            </a:fld>
            <a:endParaRPr lang="en-US"/>
          </a:p>
        </p:txBody>
      </p:sp>
    </p:spTree>
    <p:extLst>
      <p:ext uri="{BB962C8B-B14F-4D97-AF65-F5344CB8AC3E}">
        <p14:creationId xmlns:p14="http://schemas.microsoft.com/office/powerpoint/2010/main" val="3022418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21</a:t>
            </a:fld>
            <a:endParaRPr lang="en-US"/>
          </a:p>
        </p:txBody>
      </p:sp>
    </p:spTree>
    <p:extLst>
      <p:ext uri="{BB962C8B-B14F-4D97-AF65-F5344CB8AC3E}">
        <p14:creationId xmlns:p14="http://schemas.microsoft.com/office/powerpoint/2010/main" val="1539024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22</a:t>
            </a:fld>
            <a:endParaRPr lang="en-US"/>
          </a:p>
        </p:txBody>
      </p:sp>
    </p:spTree>
    <p:extLst>
      <p:ext uri="{BB962C8B-B14F-4D97-AF65-F5344CB8AC3E}">
        <p14:creationId xmlns:p14="http://schemas.microsoft.com/office/powerpoint/2010/main" val="210134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23</a:t>
            </a:fld>
            <a:endParaRPr lang="en-US"/>
          </a:p>
        </p:txBody>
      </p:sp>
    </p:spTree>
    <p:extLst>
      <p:ext uri="{BB962C8B-B14F-4D97-AF65-F5344CB8AC3E}">
        <p14:creationId xmlns:p14="http://schemas.microsoft.com/office/powerpoint/2010/main" val="37736858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46% (12.2 million seats) of the total International capacity in México consists in traffic to and from Latin America and the Caribbean. In terms of extra-regional seat capacity, the biggest market to and from México is Europe with over 7 million seats in the year, which is 26% of the total international seat capacity in México</a:t>
            </a:r>
          </a:p>
        </p:txBody>
      </p:sp>
      <p:sp>
        <p:nvSpPr>
          <p:cNvPr id="4" name="Slide Number Placeholder 3"/>
          <p:cNvSpPr>
            <a:spLocks noGrp="1"/>
          </p:cNvSpPr>
          <p:nvPr>
            <p:ph type="sldNum" sz="quarter" idx="10"/>
          </p:nvPr>
        </p:nvSpPr>
        <p:spPr/>
        <p:txBody>
          <a:bodyPr/>
          <a:lstStyle/>
          <a:p>
            <a:fld id="{A0EADF98-9F6F-0648-B6D1-0CEC59FF0243}" type="slidenum">
              <a:rPr lang="en-US" smtClean="0"/>
              <a:t>24</a:t>
            </a:fld>
            <a:endParaRPr lang="en-US"/>
          </a:p>
        </p:txBody>
      </p:sp>
    </p:spTree>
    <p:extLst>
      <p:ext uri="{BB962C8B-B14F-4D97-AF65-F5344CB8AC3E}">
        <p14:creationId xmlns:p14="http://schemas.microsoft.com/office/powerpoint/2010/main" val="23843566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46% (12.2 million seats) of the total International capacity in México consists in traffic to and from Latin America and the Caribbean. In terms of extra-regional seat capacity, the biggest market to and from México is Europe with over 7 million seats in the year, which is 26% of the total international seat capacity in México</a:t>
            </a:r>
          </a:p>
        </p:txBody>
      </p:sp>
      <p:sp>
        <p:nvSpPr>
          <p:cNvPr id="4" name="Slide Number Placeholder 3"/>
          <p:cNvSpPr>
            <a:spLocks noGrp="1"/>
          </p:cNvSpPr>
          <p:nvPr>
            <p:ph type="sldNum" sz="quarter" idx="10"/>
          </p:nvPr>
        </p:nvSpPr>
        <p:spPr/>
        <p:txBody>
          <a:bodyPr/>
          <a:lstStyle/>
          <a:p>
            <a:fld id="{A0EADF98-9F6F-0648-B6D1-0CEC59FF0243}" type="slidenum">
              <a:rPr lang="en-US" smtClean="0"/>
              <a:t>25</a:t>
            </a:fld>
            <a:endParaRPr lang="en-US"/>
          </a:p>
        </p:txBody>
      </p:sp>
    </p:spTree>
    <p:extLst>
      <p:ext uri="{BB962C8B-B14F-4D97-AF65-F5344CB8AC3E}">
        <p14:creationId xmlns:p14="http://schemas.microsoft.com/office/powerpoint/2010/main" val="34986621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Holiday season (December-January) and summer vacation season of the northern hemisphere (July-August) are the seasons with the most demand in the </a:t>
            </a:r>
            <a:r>
              <a:rPr lang="en-US" dirty="0" err="1"/>
              <a:t>Méxicoian</a:t>
            </a:r>
            <a:r>
              <a:rPr lang="en-US" dirty="0"/>
              <a:t> International Market. During this seasons, average monthly capacity is 12% higher than the average monthly capacity of 1.1 million seats</a:t>
            </a:r>
          </a:p>
        </p:txBody>
      </p:sp>
      <p:sp>
        <p:nvSpPr>
          <p:cNvPr id="4" name="Slide Number Placeholder 3"/>
          <p:cNvSpPr>
            <a:spLocks noGrp="1"/>
          </p:cNvSpPr>
          <p:nvPr>
            <p:ph type="sldNum" sz="quarter" idx="10"/>
          </p:nvPr>
        </p:nvSpPr>
        <p:spPr/>
        <p:txBody>
          <a:bodyPr/>
          <a:lstStyle/>
          <a:p>
            <a:fld id="{A0EADF98-9F6F-0648-B6D1-0CEC59FF0243}" type="slidenum">
              <a:rPr lang="en-US" smtClean="0"/>
              <a:t>26</a:t>
            </a:fld>
            <a:endParaRPr lang="en-US"/>
          </a:p>
        </p:txBody>
      </p:sp>
    </p:spTree>
    <p:extLst>
      <p:ext uri="{BB962C8B-B14F-4D97-AF65-F5344CB8AC3E}">
        <p14:creationId xmlns:p14="http://schemas.microsoft.com/office/powerpoint/2010/main" val="3536770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27</a:t>
            </a:fld>
            <a:endParaRPr lang="en-US"/>
          </a:p>
        </p:txBody>
      </p:sp>
    </p:spTree>
    <p:extLst>
      <p:ext uri="{BB962C8B-B14F-4D97-AF65-F5344CB8AC3E}">
        <p14:creationId xmlns:p14="http://schemas.microsoft.com/office/powerpoint/2010/main" val="37661173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28</a:t>
            </a:fld>
            <a:endParaRPr lang="en-US"/>
          </a:p>
        </p:txBody>
      </p:sp>
    </p:spTree>
    <p:extLst>
      <p:ext uri="{BB962C8B-B14F-4D97-AF65-F5344CB8AC3E}">
        <p14:creationId xmlns:p14="http://schemas.microsoft.com/office/powerpoint/2010/main" val="422711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6E1E51-C78B-4368-AD15-CB2D1924C714}" type="slidenum">
              <a:rPr kumimoji="0" lang="es-CO"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CO"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66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Passenger traffic in Brazil has experienced strong growth during the last 10 years both in the domestic and international market. During 2017, Brazilian carriers carried 92.3 million passengers in the domestic market,  with GOL leading the way with 31.1 million, followed by LATAM Airlines, which carried 28.2 million. Avianca was the fastest-growing airline in the domestic market, growing over 15% year-over-year to carry 10.6 million passengers. Azul grew 6.5% compared to 2016 and carried 20.7 million passengers.</a:t>
            </a:r>
            <a:endParaRPr lang="es-CO"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6E1E51-C78B-4368-AD15-CB2D1924C714}" type="slidenum">
              <a:rPr kumimoji="0" lang="es-CO"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CO"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3571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Passenger traffic in Brazil has experienced strong growth during the last 10 years both in the domestic and international market. During 2017, Brazilian carriers carried 92.3 million passengers in the domestic market,  with GOL leading the way with 31.1 million, followed by LATAM Airlines, which carried 28.2 million. Avianca was the fastest-growing airline in the domestic market, growing over 15% year-over-year to carry 10.6 million passengers. Azul grew 6.5% compared to 2016 and carried 20.7 million passengers.</a:t>
            </a:r>
            <a:endParaRPr lang="es-CO"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6E1E51-C78B-4368-AD15-CB2D1924C714}" type="slidenum">
              <a:rPr kumimoji="0" lang="es-CO"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CO"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0494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commercial aviation market in Brazil has a total passenger demand of more tan 110 million annual passengers. Domestic passengers accounts for more than</a:t>
            </a:r>
          </a:p>
          <a:p>
            <a:r>
              <a:rPr lang="en-US" sz="1200" b="0" i="0" u="none" strike="noStrike" kern="1200" baseline="0" dirty="0">
                <a:solidFill>
                  <a:schemeClr val="tx1"/>
                </a:solidFill>
                <a:latin typeface="+mn-lt"/>
                <a:ea typeface="+mn-ea"/>
                <a:cs typeface="+mn-cs"/>
              </a:rPr>
              <a:t>80% of the total market.</a:t>
            </a:r>
            <a:endParaRPr lang="es-CO"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6E1E51-C78B-4368-AD15-CB2D1924C714}" type="slidenum">
              <a:rPr kumimoji="0" lang="es-CO"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CO"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9242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commercial aviation market in México has a total capacity of more tan 140 million annual seats. Domestic seats accounts for more than 80% of the total seat capacity.</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7</a:t>
            </a:fld>
            <a:endParaRPr lang="es-CO"/>
          </a:p>
        </p:txBody>
      </p:sp>
    </p:spTree>
    <p:extLst>
      <p:ext uri="{BB962C8B-B14F-4D97-AF65-F5344CB8AC3E}">
        <p14:creationId xmlns:p14="http://schemas.microsoft.com/office/powerpoint/2010/main" val="2835607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commercial aviation market in México has a total capacity of more tan 140 million annual seats. Domestic seats accounts for more than 80% of the total seat capacity.</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8</a:t>
            </a:fld>
            <a:endParaRPr lang="es-CO"/>
          </a:p>
        </p:txBody>
      </p:sp>
    </p:spTree>
    <p:extLst>
      <p:ext uri="{BB962C8B-B14F-4D97-AF65-F5344CB8AC3E}">
        <p14:creationId xmlns:p14="http://schemas.microsoft.com/office/powerpoint/2010/main" val="940007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9</a:t>
            </a:fld>
            <a:endParaRPr lang="es-CO"/>
          </a:p>
        </p:txBody>
      </p:sp>
    </p:spTree>
    <p:extLst>
      <p:ext uri="{BB962C8B-B14F-4D97-AF65-F5344CB8AC3E}">
        <p14:creationId xmlns:p14="http://schemas.microsoft.com/office/powerpoint/2010/main" val="216466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5723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7DDDB6-DC6C-4BEC-804C-A38D0FDD8D7E}"/>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F5523AF-57B9-44E1-ACF2-FEC6609D6E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62C161-639F-45A8-BD71-BDA6FDE78402}"/>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360662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37B8D-D341-4256-8243-2986451E9F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9FA1AE-9689-4862-80F8-0F6617BB70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9BBFC1-AA5C-4934-AFE5-7F3E9D1E20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B2EDA2-2262-458F-A5DC-D28C982CC5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BEA8E12-D0BF-4376-A5D0-AE20C38C74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8A0148-C9CD-4792-AEAB-84195D5471DF}"/>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689406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B8C5B-CE75-424F-8EBD-74844F7863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ECF49B7-3C25-4D75-B3CD-BE02923F2E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CA1BFB4-145D-46A7-A09A-C3D149CA4D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66A277-21AE-4181-9CD2-E570C69F1B0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E0EDDED-0F71-426A-B4D9-CFAB7FCD83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D2AFC-EC8D-4A8E-8CDC-1BEFC3716AB0}"/>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380645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C0F26-4A27-47D5-9416-95C8C8B7A89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DBAE51-C3B4-4223-AC1B-8284687D970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1A4430-2C23-4BE1-B18B-3156DEDB0BC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27BDBE8-C6D8-4554-9E93-36F7E62EE9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ED76ED-A3AE-499C-A275-C4E2B2ECD22F}"/>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4229530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0FBF62-17D7-48A4-86B8-0DA35B5B972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A2AD89E-A3CD-4678-BC1A-735E23B814D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C3F81D-E9E4-4EB1-A20D-30310FD20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89AB0BC-F5DE-4078-A3AF-507A5FBF69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92BF4B-9DC5-4683-863E-5C1EA0261404}"/>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718743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3026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4683" cy="6858000"/>
          </a:xfrm>
          <a:prstGeom prst="rect">
            <a:avLst/>
          </a:prstGeom>
        </p:spPr>
      </p:pic>
      <p:sp>
        <p:nvSpPr>
          <p:cNvPr id="2" name="Título 1"/>
          <p:cNvSpPr>
            <a:spLocks noGrp="1"/>
          </p:cNvSpPr>
          <p:nvPr>
            <p:ph type="title"/>
          </p:nvPr>
        </p:nvSpPr>
        <p:spPr>
          <a:xfrm>
            <a:off x="1146824" y="2387694"/>
            <a:ext cx="9901031" cy="1325563"/>
          </a:xfrm>
          <a:prstGeom prst="rect">
            <a:avLst/>
          </a:prstGeom>
        </p:spPr>
        <p:txBody>
          <a:bodyPr/>
          <a:lstStyle>
            <a:lvl1pPr algn="ctr">
              <a:defRPr>
                <a:solidFill>
                  <a:schemeClr val="bg1"/>
                </a:solidFill>
              </a:defRPr>
            </a:lvl1pPr>
          </a:lstStyle>
          <a:p>
            <a:r>
              <a:rPr lang="es-ES"/>
              <a:t>Haga clic para modificar el estilo de título del patrón</a:t>
            </a:r>
            <a:endParaRPr lang="en-US"/>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8" name="TextBox 7"/>
          <p:cNvSpPr txBox="1"/>
          <p:nvPr userDrawn="1"/>
        </p:nvSpPr>
        <p:spPr>
          <a:xfrm>
            <a:off x="203199" y="6100950"/>
            <a:ext cx="9681029" cy="369332"/>
          </a:xfrm>
          <a:prstGeom prst="rect">
            <a:avLst/>
          </a:prstGeom>
          <a:noFill/>
        </p:spPr>
        <p:txBody>
          <a:bodyPr wrap="square" rtlCol="0">
            <a:spAutoFit/>
          </a:bodyPr>
          <a:lstStyle/>
          <a:p>
            <a:r>
              <a:rPr lang="en-US" sz="1800" b="1" dirty="0" err="1">
                <a:solidFill>
                  <a:srgbClr val="002060"/>
                </a:solidFill>
                <a:latin typeface="Arial" panose="020B0604020202020204" pitchFamily="34" charset="0"/>
                <a:cs typeface="Arial" panose="020B0604020202020204" pitchFamily="34" charset="0"/>
              </a:rPr>
              <a:t>Análisis</a:t>
            </a:r>
            <a:r>
              <a:rPr lang="en-US" sz="1800" b="1" dirty="0">
                <a:solidFill>
                  <a:srgbClr val="002060"/>
                </a:solidFill>
                <a:latin typeface="Arial" panose="020B0604020202020204" pitchFamily="34" charset="0"/>
                <a:cs typeface="Arial" panose="020B0604020202020204" pitchFamily="34" charset="0"/>
              </a:rPr>
              <a:t> de la </a:t>
            </a:r>
            <a:r>
              <a:rPr lang="en-US" sz="1800" b="1" dirty="0" err="1">
                <a:solidFill>
                  <a:srgbClr val="002060"/>
                </a:solidFill>
                <a:latin typeface="Arial" panose="020B0604020202020204" pitchFamily="34" charset="0"/>
                <a:cs typeface="Arial" panose="020B0604020202020204" pitchFamily="34" charset="0"/>
              </a:rPr>
              <a:t>Industria</a:t>
            </a:r>
            <a:r>
              <a:rPr lang="en-US" sz="1800" b="1" dirty="0">
                <a:solidFill>
                  <a:srgbClr val="002060"/>
                </a:solidFill>
                <a:latin typeface="Arial" panose="020B0604020202020204" pitchFamily="34" charset="0"/>
                <a:cs typeface="Arial" panose="020B0604020202020204" pitchFamily="34" charset="0"/>
              </a:rPr>
              <a:t> </a:t>
            </a:r>
            <a:r>
              <a:rPr lang="en-US" sz="1800" b="1" dirty="0" err="1">
                <a:solidFill>
                  <a:srgbClr val="002060"/>
                </a:solidFill>
                <a:latin typeface="Arial" panose="020B0604020202020204" pitchFamily="34" charset="0"/>
                <a:cs typeface="Arial" panose="020B0604020202020204" pitchFamily="34" charset="0"/>
              </a:rPr>
              <a:t>en</a:t>
            </a:r>
            <a:r>
              <a:rPr lang="en-US" sz="1800" b="1" dirty="0">
                <a:solidFill>
                  <a:srgbClr val="002060"/>
                </a:solidFill>
                <a:latin typeface="Arial" panose="020B0604020202020204" pitchFamily="34" charset="0"/>
                <a:cs typeface="Arial" panose="020B0604020202020204" pitchFamily="34" charset="0"/>
              </a:rPr>
              <a:t> México</a:t>
            </a:r>
          </a:p>
        </p:txBody>
      </p:sp>
    </p:spTree>
    <p:extLst>
      <p:ext uri="{BB962C8B-B14F-4D97-AF65-F5344CB8AC3E}">
        <p14:creationId xmlns:p14="http://schemas.microsoft.com/office/powerpoint/2010/main" val="17167026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6491"/>
          </a:xfrm>
          <a:prstGeom prst="rect">
            <a:avLst/>
          </a:prstGeom>
        </p:spPr>
      </p:pic>
      <p:sp>
        <p:nvSpPr>
          <p:cNvPr id="2" name="Title 1"/>
          <p:cNvSpPr>
            <a:spLocks noGrp="1"/>
          </p:cNvSpPr>
          <p:nvPr>
            <p:ph type="title" hasCustomPrompt="1"/>
          </p:nvPr>
        </p:nvSpPr>
        <p:spPr>
          <a:xfrm>
            <a:off x="537030" y="269296"/>
            <a:ext cx="10972800" cy="527293"/>
          </a:xfrm>
          <a:prstGeom prst="rect">
            <a:avLst/>
          </a:prstGeom>
        </p:spPr>
        <p:txBody>
          <a:bodyPr>
            <a:noAutofit/>
          </a:bodyPr>
          <a:lstStyle>
            <a:lvl1pPr algn="l">
              <a:defRPr sz="2800" b="0" spc="0">
                <a:solidFill>
                  <a:schemeClr val="accent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0" name="Rectangle 9"/>
          <p:cNvSpPr/>
          <p:nvPr userDrawn="1"/>
        </p:nvSpPr>
        <p:spPr>
          <a:xfrm>
            <a:off x="7187912" y="240268"/>
            <a:ext cx="3600666" cy="369332"/>
          </a:xfrm>
          <a:prstGeom prst="rect">
            <a:avLst/>
          </a:prstGeom>
        </p:spPr>
        <p:txBody>
          <a:bodyPr wrap="none">
            <a:spAutoFit/>
          </a:bodyPr>
          <a:lstStyle/>
          <a:p>
            <a:r>
              <a:rPr lang="en-US" sz="1800" dirty="0">
                <a:solidFill>
                  <a:schemeClr val="bg1"/>
                </a:solidFill>
              </a:rPr>
              <a:t>ANÁLISIS DE LA INDUSTRIA EN CHILE</a:t>
            </a:r>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11" name="TextBox 10"/>
          <p:cNvSpPr txBox="1"/>
          <p:nvPr userDrawn="1"/>
        </p:nvSpPr>
        <p:spPr>
          <a:xfrm>
            <a:off x="203199" y="6100950"/>
            <a:ext cx="9681029" cy="646331"/>
          </a:xfrm>
          <a:prstGeom prst="rect">
            <a:avLst/>
          </a:prstGeom>
          <a:noFill/>
        </p:spPr>
        <p:txBody>
          <a:bodyPr wrap="square" rtlCol="0">
            <a:spAutoFit/>
          </a:bodyPr>
          <a:lstStyle/>
          <a:p>
            <a:r>
              <a:rPr lang="en-US" sz="1800" b="1" dirty="0">
                <a:solidFill>
                  <a:srgbClr val="002060"/>
                </a:solidFill>
                <a:latin typeface="Arial" panose="020B0604020202020204" pitchFamily="34" charset="0"/>
                <a:cs typeface="Arial" panose="020B0604020202020204" pitchFamily="34" charset="0"/>
              </a:rPr>
              <a:t>Panama Aviation Insight</a:t>
            </a:r>
          </a:p>
          <a:p>
            <a:endParaRPr lang="en-US" sz="1800" b="1" dirty="0">
              <a:solidFill>
                <a:srgbClr val="002060"/>
              </a:solidFill>
              <a:latin typeface="Arial" panose="020B0604020202020204" pitchFamily="34" charset="0"/>
              <a:cs typeface="Arial" panose="020B0604020202020204" pitchFamily="34" charset="0"/>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772" y="367635"/>
            <a:ext cx="160338" cy="241965"/>
          </a:xfrm>
          <a:prstGeom prst="rect">
            <a:avLst/>
          </a:prstGeom>
        </p:spPr>
      </p:pic>
    </p:spTree>
    <p:extLst>
      <p:ext uri="{BB962C8B-B14F-4D97-AF65-F5344CB8AC3E}">
        <p14:creationId xmlns:p14="http://schemas.microsoft.com/office/powerpoint/2010/main" val="2838991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4683" cy="6858000"/>
          </a:xfrm>
          <a:prstGeom prst="rect">
            <a:avLst/>
          </a:prstGeom>
        </p:spPr>
      </p:pic>
      <p:sp>
        <p:nvSpPr>
          <p:cNvPr id="2" name="Título 1"/>
          <p:cNvSpPr>
            <a:spLocks noGrp="1"/>
          </p:cNvSpPr>
          <p:nvPr>
            <p:ph type="title"/>
          </p:nvPr>
        </p:nvSpPr>
        <p:spPr>
          <a:xfrm>
            <a:off x="1146824" y="2387694"/>
            <a:ext cx="9901031" cy="1325563"/>
          </a:xfrm>
          <a:prstGeom prst="rect">
            <a:avLst/>
          </a:prstGeom>
        </p:spPr>
        <p:txBody>
          <a:bodyPr/>
          <a:lstStyle>
            <a:lvl1pPr algn="ctr">
              <a:defRPr>
                <a:solidFill>
                  <a:schemeClr val="bg1"/>
                </a:solidFill>
              </a:defRPr>
            </a:lvl1pPr>
          </a:lstStyle>
          <a:p>
            <a:r>
              <a:rPr lang="es-ES"/>
              <a:t>Haga clic para modificar el estilo de título del patrón</a:t>
            </a:r>
            <a:endParaRPr lang="en-US"/>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8" name="TextBox 7"/>
          <p:cNvSpPr txBox="1"/>
          <p:nvPr userDrawn="1"/>
        </p:nvSpPr>
        <p:spPr>
          <a:xfrm>
            <a:off x="203199" y="6100950"/>
            <a:ext cx="9681029" cy="369332"/>
          </a:xfrm>
          <a:prstGeom prst="rect">
            <a:avLst/>
          </a:prstGeom>
          <a:noFill/>
        </p:spPr>
        <p:txBody>
          <a:bodyPr wrap="square" rtlCol="0">
            <a:spAutoFit/>
          </a:bodyPr>
          <a:lstStyle/>
          <a:p>
            <a:r>
              <a:rPr lang="en-US" sz="1800" b="1" dirty="0" err="1">
                <a:solidFill>
                  <a:srgbClr val="002060"/>
                </a:solidFill>
                <a:latin typeface="Arial" panose="020B0604020202020204" pitchFamily="34" charset="0"/>
                <a:cs typeface="Arial" panose="020B0604020202020204" pitchFamily="34" charset="0"/>
              </a:rPr>
              <a:t>Análisis</a:t>
            </a:r>
            <a:r>
              <a:rPr lang="en-US" sz="1800" b="1" dirty="0">
                <a:solidFill>
                  <a:srgbClr val="002060"/>
                </a:solidFill>
                <a:latin typeface="Arial" panose="020B0604020202020204" pitchFamily="34" charset="0"/>
                <a:cs typeface="Arial" panose="020B0604020202020204" pitchFamily="34" charset="0"/>
              </a:rPr>
              <a:t> de la </a:t>
            </a:r>
            <a:r>
              <a:rPr lang="en-US" sz="1800" b="1" dirty="0" err="1">
                <a:solidFill>
                  <a:srgbClr val="002060"/>
                </a:solidFill>
                <a:latin typeface="Arial" panose="020B0604020202020204" pitchFamily="34" charset="0"/>
                <a:cs typeface="Arial" panose="020B0604020202020204" pitchFamily="34" charset="0"/>
              </a:rPr>
              <a:t>Industria</a:t>
            </a:r>
            <a:r>
              <a:rPr lang="en-US" sz="1800" b="1" dirty="0">
                <a:solidFill>
                  <a:srgbClr val="002060"/>
                </a:solidFill>
                <a:latin typeface="Arial" panose="020B0604020202020204" pitchFamily="34" charset="0"/>
                <a:cs typeface="Arial" panose="020B0604020202020204" pitchFamily="34" charset="0"/>
              </a:rPr>
              <a:t> </a:t>
            </a:r>
            <a:r>
              <a:rPr lang="en-US" sz="1800" b="1" dirty="0" err="1">
                <a:solidFill>
                  <a:srgbClr val="002060"/>
                </a:solidFill>
                <a:latin typeface="Arial" panose="020B0604020202020204" pitchFamily="34" charset="0"/>
                <a:cs typeface="Arial" panose="020B0604020202020204" pitchFamily="34" charset="0"/>
              </a:rPr>
              <a:t>en</a:t>
            </a:r>
            <a:r>
              <a:rPr lang="en-US" sz="1800" b="1" dirty="0">
                <a:solidFill>
                  <a:srgbClr val="002060"/>
                </a:solidFill>
                <a:latin typeface="Arial" panose="020B0604020202020204" pitchFamily="34" charset="0"/>
                <a:cs typeface="Arial" panose="020B0604020202020204" pitchFamily="34" charset="0"/>
              </a:rPr>
              <a:t> México</a:t>
            </a:r>
          </a:p>
        </p:txBody>
      </p:sp>
    </p:spTree>
    <p:extLst>
      <p:ext uri="{BB962C8B-B14F-4D97-AF65-F5344CB8AC3E}">
        <p14:creationId xmlns:p14="http://schemas.microsoft.com/office/powerpoint/2010/main" val="200868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6491"/>
          </a:xfrm>
          <a:prstGeom prst="rect">
            <a:avLst/>
          </a:prstGeom>
        </p:spPr>
      </p:pic>
      <p:sp>
        <p:nvSpPr>
          <p:cNvPr id="2" name="Title 1"/>
          <p:cNvSpPr>
            <a:spLocks noGrp="1"/>
          </p:cNvSpPr>
          <p:nvPr>
            <p:ph type="title" hasCustomPrompt="1"/>
          </p:nvPr>
        </p:nvSpPr>
        <p:spPr>
          <a:xfrm>
            <a:off x="537030" y="269296"/>
            <a:ext cx="10972800" cy="527293"/>
          </a:xfrm>
          <a:prstGeom prst="rect">
            <a:avLst/>
          </a:prstGeom>
        </p:spPr>
        <p:txBody>
          <a:bodyPr>
            <a:noAutofit/>
          </a:bodyPr>
          <a:lstStyle>
            <a:lvl1pPr algn="l">
              <a:defRPr sz="2800" b="0" spc="0">
                <a:solidFill>
                  <a:schemeClr val="accent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0" name="Rectangle 9"/>
          <p:cNvSpPr/>
          <p:nvPr userDrawn="1"/>
        </p:nvSpPr>
        <p:spPr>
          <a:xfrm>
            <a:off x="7187912" y="240268"/>
            <a:ext cx="3600666" cy="369332"/>
          </a:xfrm>
          <a:prstGeom prst="rect">
            <a:avLst/>
          </a:prstGeom>
        </p:spPr>
        <p:txBody>
          <a:bodyPr wrap="none">
            <a:spAutoFit/>
          </a:bodyPr>
          <a:lstStyle/>
          <a:p>
            <a:r>
              <a:rPr lang="en-US" sz="1800" dirty="0">
                <a:solidFill>
                  <a:schemeClr val="bg1"/>
                </a:solidFill>
              </a:rPr>
              <a:t>ANÁLISIS DE LA INDUSTRIA EN CHILE</a:t>
            </a:r>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11" name="TextBox 10"/>
          <p:cNvSpPr txBox="1"/>
          <p:nvPr userDrawn="1"/>
        </p:nvSpPr>
        <p:spPr>
          <a:xfrm>
            <a:off x="203199" y="6100950"/>
            <a:ext cx="9681029" cy="646331"/>
          </a:xfrm>
          <a:prstGeom prst="rect">
            <a:avLst/>
          </a:prstGeom>
          <a:noFill/>
        </p:spPr>
        <p:txBody>
          <a:bodyPr wrap="square" rtlCol="0">
            <a:spAutoFit/>
          </a:bodyPr>
          <a:lstStyle/>
          <a:p>
            <a:r>
              <a:rPr lang="en-US" sz="1800" b="1" dirty="0">
                <a:solidFill>
                  <a:srgbClr val="002060"/>
                </a:solidFill>
                <a:latin typeface="Arial" panose="020B0604020202020204" pitchFamily="34" charset="0"/>
                <a:cs typeface="Arial" panose="020B0604020202020204" pitchFamily="34" charset="0"/>
              </a:rPr>
              <a:t>México Aviation Insight</a:t>
            </a:r>
          </a:p>
          <a:p>
            <a:endParaRPr lang="en-US" sz="1800" b="1" dirty="0">
              <a:solidFill>
                <a:srgbClr val="002060"/>
              </a:solidFill>
              <a:latin typeface="Arial" panose="020B0604020202020204" pitchFamily="34" charset="0"/>
              <a:cs typeface="Arial" panose="020B0604020202020204" pitchFamily="34" charset="0"/>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772" y="367635"/>
            <a:ext cx="160338" cy="241965"/>
          </a:xfrm>
          <a:prstGeom prst="rect">
            <a:avLst/>
          </a:prstGeom>
        </p:spPr>
      </p:pic>
    </p:spTree>
    <p:extLst>
      <p:ext uri="{BB962C8B-B14F-4D97-AF65-F5344CB8AC3E}">
        <p14:creationId xmlns:p14="http://schemas.microsoft.com/office/powerpoint/2010/main" val="12974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FCECB-D7EF-4070-A982-13DF54042C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231EE0-63EA-436A-A7AD-3FA2EBCE0E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0509A2-4BCB-4343-AA90-661059EC3FD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3FEC049-40BB-4D30-AA8B-6A1D40F14A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A07F72-3FD7-4901-90F3-D91CD2C0D817}"/>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95589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AA28D-28C5-4760-B9C4-67B7434BE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485F66-D5B0-4432-8AEF-4B24F3D1B3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D87DF0-4AEB-4C7C-B3B4-88052FC54DE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3063A35-180D-4ED6-AFB4-8D4FA89EC9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0FC251-7743-46F1-89A8-2C7741512D79}"/>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894991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C4F2B-4FDF-4B74-B188-58083BDCC3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32C624-5709-47B6-902E-A63D09CF0A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67D6302-8BF2-4649-98A5-CC0D55CD95C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FABC7EF-8C8B-4113-B19E-6D83B74E2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023C66-C9E1-41E4-A756-E942BFB47FB5}"/>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402754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95A6F-4245-4906-82F8-EFB87E0492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6C0FE-A427-44C6-A143-A638BE39C03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8D26D0C-A035-449D-81FA-C25B1A157AF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DE7A5E-B315-47C7-8296-188BA7E9525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AD23842-E20C-4ABF-BEE8-5654851457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0D8A1E-7254-46E6-86C8-4724086E443E}"/>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560916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162C6-33A5-4072-9ADD-CFE5B8E350D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111B75-472E-4E9E-B109-FBD1AF13D9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F1181CF-6FB7-4C35-BFA7-3CA86D7455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A7E886-3D2B-4F18-8F60-14F09B82A4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10B7C3C-7FAD-4B3C-976E-E181AC7B5BD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1D56D31-5AE3-4A9D-91F7-7D84F28D15F6}"/>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B15AC845-EFC7-4437-A89C-FC4AEA981C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39CC6AF-2ED6-49BD-9A1A-FD357A9A6B7D}"/>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351993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D03FE-46AD-41DC-B7B6-1176A6C327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2D8E26-FC65-41A1-BE2F-4B3A0EABF000}"/>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0C5A4616-6B35-4FC9-94B6-9AB033C5FA9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D188106-E8E4-44F2-B3AA-A5EF23A87C5C}"/>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3339988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0172825"/>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63"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F9B141-2C44-4A33-B9D0-3D10A23891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B4C510-FFC5-4EF9-903E-1AB2D1C87C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8B7F-B5D5-486A-BDB8-BCBD06B5B5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41943349-7278-4448-85A8-491CE7A77B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60F69D-1E74-48E8-AF8B-905A7F3F5F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25816-166E-4776-8642-46C167B9ACFE}" type="slidenum">
              <a:rPr lang="en-US" smtClean="0"/>
              <a:t>‹#›</a:t>
            </a:fld>
            <a:endParaRPr lang="en-US"/>
          </a:p>
        </p:txBody>
      </p:sp>
    </p:spTree>
    <p:extLst>
      <p:ext uri="{BB962C8B-B14F-4D97-AF65-F5344CB8AC3E}">
        <p14:creationId xmlns:p14="http://schemas.microsoft.com/office/powerpoint/2010/main" val="12006870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491495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0.png"/><Relationship Id="rId7" Type="http://schemas.openxmlformats.org/officeDocument/2006/relationships/chart" Target="../charts/chart16.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chart" Target="../charts/chart15.xml"/><Relationship Id="rId5" Type="http://schemas.openxmlformats.org/officeDocument/2006/relationships/chart" Target="../charts/chart14.xml"/><Relationship Id="rId4" Type="http://schemas.openxmlformats.org/officeDocument/2006/relationships/image" Target="../media/image21.png"/><Relationship Id="rId9" Type="http://schemas.openxmlformats.org/officeDocument/2006/relationships/comments" Target="../comments/commen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8" Type="http://schemas.openxmlformats.org/officeDocument/2006/relationships/comments" Target="../comments/comment5.xml"/><Relationship Id="rId3" Type="http://schemas.openxmlformats.org/officeDocument/2006/relationships/image" Target="../media/image21.pn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chart" Target="../charts/chart20.xml"/><Relationship Id="rId4" Type="http://schemas.openxmlformats.org/officeDocument/2006/relationships/chart" Target="../charts/chart19.xml"/></Relationships>
</file>

<file path=ppt/slides/_rels/slide15.xml.rels><?xml version="1.0" encoding="UTF-8" standalone="yes"?>
<Relationships xmlns="http://schemas.openxmlformats.org/package/2006/relationships"><Relationship Id="rId3" Type="http://schemas.openxmlformats.org/officeDocument/2006/relationships/chart" Target="../charts/chart21.xml"/><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chart" Target="../charts/chart22.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comments" Target="../comments/comment6.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chart" Target="../charts/chart25.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chart" Target="../charts/chart26.xml"/><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27.png"/><Relationship Id="rId5" Type="http://schemas.openxmlformats.org/officeDocument/2006/relationships/image" Target="../media/image5.png"/><Relationship Id="rId10" Type="http://schemas.openxmlformats.org/officeDocument/2006/relationships/image" Target="../media/image26.png"/><Relationship Id="rId4" Type="http://schemas.openxmlformats.org/officeDocument/2006/relationships/image" Target="../media/image22.png"/><Relationship Id="rId9" Type="http://schemas.openxmlformats.org/officeDocument/2006/relationships/image" Target="../media/image25.png"/><Relationship Id="rId1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comments" Target="../comments/comment7.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chart" Target="../charts/chart27.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chart" Target="../charts/chart1.xml"/><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0.png"/><Relationship Id="rId7" Type="http://schemas.openxmlformats.org/officeDocument/2006/relationships/chart" Target="../charts/chart31.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chart" Target="../charts/chart30.xml"/><Relationship Id="rId5" Type="http://schemas.openxmlformats.org/officeDocument/2006/relationships/chart" Target="../charts/chart29.xml"/><Relationship Id="rId4" Type="http://schemas.openxmlformats.org/officeDocument/2006/relationships/image" Target="../media/image21.png"/><Relationship Id="rId9" Type="http://schemas.openxmlformats.org/officeDocument/2006/relationships/comments" Target="../comments/comment8.xml"/></Relationships>
</file>

<file path=ppt/slides/_rels/slide22.xml.rels><?xml version="1.0" encoding="UTF-8" standalone="yes"?>
<Relationships xmlns="http://schemas.openxmlformats.org/package/2006/relationships"><Relationship Id="rId8" Type="http://schemas.openxmlformats.org/officeDocument/2006/relationships/comments" Target="../comments/comment9.xml"/><Relationship Id="rId3" Type="http://schemas.openxmlformats.org/officeDocument/2006/relationships/image" Target="../media/image20.pn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chart" Target="../charts/chart33.xml"/><Relationship Id="rId5" Type="http://schemas.openxmlformats.org/officeDocument/2006/relationships/chart" Target="../charts/chart3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chart" Target="../charts/chart34.xml"/><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chart" Target="../charts/chart35.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comments" Target="../comments/comment10.xml"/><Relationship Id="rId5" Type="http://schemas.openxmlformats.org/officeDocument/2006/relationships/image" Target="../media/image5.png"/><Relationship Id="rId4" Type="http://schemas.openxmlformats.org/officeDocument/2006/relationships/chart" Target="../charts/chart36.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comments" Target="../comments/comment11.xml"/><Relationship Id="rId5" Type="http://schemas.openxmlformats.org/officeDocument/2006/relationships/image" Target="../media/image5.png"/><Relationship Id="rId4" Type="http://schemas.openxmlformats.org/officeDocument/2006/relationships/chart" Target="../charts/chart37.xml"/></Relationships>
</file>

<file path=ppt/slides/_rels/slide26.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comments" Target="../comments/comment1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comments" Target="../comments/comment13.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chart" Target="../charts/chart41.xml"/></Relationships>
</file>

<file path=ppt/slides/_rels/slide29.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chart" Target="../charts/chart42.xml"/><Relationship Id="rId1" Type="http://schemas.openxmlformats.org/officeDocument/2006/relationships/slideLayout" Target="../slideLayouts/slideLayout17.xml"/><Relationship Id="rId5" Type="http://schemas.openxmlformats.org/officeDocument/2006/relationships/comments" Target="../comments/comment1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7.png"/><Relationship Id="rId4" Type="http://schemas.openxmlformats.org/officeDocument/2006/relationships/chart" Target="../charts/chart7.xml"/></Relationships>
</file>

<file path=ppt/slides/_rels/slide7.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comments" Target="../comments/commen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chart" Target="../charts/chart11.xml"/><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5.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D8F58E3-9E53-4419-82C5-BFA33DDC4C7D}"/>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2E09504-BA2F-4929-89A1-2FAD69DC4F45}"/>
              </a:ext>
            </a:extLst>
          </p:cNvPr>
          <p:cNvSpPr/>
          <p:nvPr/>
        </p:nvSpPr>
        <p:spPr>
          <a:xfrm>
            <a:off x="1237327" y="5871433"/>
            <a:ext cx="10805513" cy="2392963"/>
          </a:xfrm>
          <a:prstGeom prst="rect">
            <a:avLst/>
          </a:prstGeom>
        </p:spPr>
        <p:txBody>
          <a:bodyPr wrap="square">
            <a:spAutoFit/>
          </a:bodyPr>
          <a:lstStyle/>
          <a:p>
            <a:pPr>
              <a:spcAft>
                <a:spcPts val="1500"/>
              </a:spcAft>
            </a:pPr>
            <a:endParaRPr lang="en-US" sz="2800" kern="1400" spc="25" dirty="0">
              <a:solidFill>
                <a:srgbClr val="17365D"/>
              </a:solidFill>
              <a:ea typeface="Times New Roman" panose="02020603050405020304" pitchFamily="18" charset="0"/>
              <a:cs typeface="Times New Roman" panose="02020603050405020304" pitchFamily="18" charset="0"/>
            </a:endParaRPr>
          </a:p>
          <a:p>
            <a:pPr>
              <a:spcAft>
                <a:spcPts val="1500"/>
              </a:spcAft>
            </a:pPr>
            <a:endParaRPr lang="en-US" sz="2800" kern="1400" spc="25" dirty="0">
              <a:solidFill>
                <a:srgbClr val="17365D"/>
              </a:solidFill>
              <a:ea typeface="Times New Roman" panose="02020603050405020304" pitchFamily="18" charset="0"/>
              <a:cs typeface="Times New Roman" panose="02020603050405020304" pitchFamily="18" charset="0"/>
            </a:endParaRPr>
          </a:p>
          <a:p>
            <a:pPr>
              <a:spcAft>
                <a:spcPts val="1500"/>
              </a:spcAft>
            </a:pPr>
            <a:r>
              <a:rPr lang="en-US" sz="2800" kern="1400" spc="25" dirty="0" err="1">
                <a:solidFill>
                  <a:srgbClr val="17365D"/>
                </a:solidFill>
                <a:ea typeface="Times New Roman" panose="02020603050405020304" pitchFamily="18" charset="0"/>
                <a:cs typeface="Times New Roman" panose="02020603050405020304" pitchFamily="18" charset="0"/>
              </a:rPr>
              <a:t>Exclusión</a:t>
            </a:r>
            <a:r>
              <a:rPr lang="en-US" sz="2800" kern="1400" spc="25" dirty="0">
                <a:solidFill>
                  <a:srgbClr val="17365D"/>
                </a:solidFill>
                <a:ea typeface="Times New Roman" panose="02020603050405020304" pitchFamily="18" charset="0"/>
                <a:cs typeface="Times New Roman" panose="02020603050405020304" pitchFamily="18" charset="0"/>
              </a:rPr>
              <a:t> de </a:t>
            </a:r>
            <a:r>
              <a:rPr lang="en-US" sz="2800" kern="1400" spc="25" dirty="0" err="1">
                <a:solidFill>
                  <a:srgbClr val="17365D"/>
                </a:solidFill>
                <a:ea typeface="Times New Roman" panose="02020603050405020304" pitchFamily="18" charset="0"/>
                <a:cs typeface="Times New Roman" panose="02020603050405020304" pitchFamily="18" charset="0"/>
              </a:rPr>
              <a:t>Responsabilidad</a:t>
            </a:r>
            <a:endParaRPr lang="en-US" sz="2800" kern="1400" spc="25" dirty="0">
              <a:solidFill>
                <a:srgbClr val="17365D"/>
              </a:solidFill>
              <a:ea typeface="Times New Roman" panose="02020603050405020304" pitchFamily="18" charset="0"/>
              <a:cs typeface="Times New Roman" panose="02020603050405020304" pitchFamily="18" charset="0"/>
            </a:endParaRPr>
          </a:p>
          <a:p>
            <a:pPr>
              <a:spcAft>
                <a:spcPts val="1500"/>
              </a:spcAft>
            </a:pPr>
            <a:r>
              <a:rPr lang="es-ES" sz="1400" dirty="0">
                <a:ea typeface="Calibri" panose="020F0502020204030204" pitchFamily="34" charset="0"/>
                <a:cs typeface="Times New Roman" panose="02020603050405020304" pitchFamily="18" charset="0"/>
              </a:rPr>
              <a:t>Se autoriza la reproducción más allá del uso personal cuando se reconozca la fuente. Al máximo permitido por la ley, ALTA excluye de toda responsabilidad a cualquier persona ante el uso directo o indirecto de este documento y cualquier información o material incluido en él.</a:t>
            </a:r>
            <a:endParaRPr lang="en-US" sz="1400" dirty="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C2350843-9470-4637-8973-82B9C9F4F773}"/>
              </a:ext>
            </a:extLst>
          </p:cNvPr>
          <p:cNvSpPr/>
          <p:nvPr/>
        </p:nvSpPr>
        <p:spPr>
          <a:xfrm>
            <a:off x="770602" y="378412"/>
            <a:ext cx="10711245" cy="2883353"/>
          </a:xfrm>
          <a:prstGeom prst="rect">
            <a:avLst/>
          </a:prstGeom>
        </p:spPr>
        <p:txBody>
          <a:bodyPr wrap="square">
            <a:spAutoFit/>
          </a:bodyPr>
          <a:lstStyle/>
          <a:p>
            <a:pPr>
              <a:spcAft>
                <a:spcPts val="1500"/>
              </a:spcAft>
            </a:pPr>
            <a:r>
              <a:rPr lang="en-US" sz="2800" kern="1400" spc="25" dirty="0" err="1">
                <a:solidFill>
                  <a:srgbClr val="17365D"/>
                </a:solidFill>
                <a:ea typeface="Times New Roman" panose="02020603050405020304" pitchFamily="18" charset="0"/>
                <a:cs typeface="Times New Roman" panose="02020603050405020304" pitchFamily="18" charset="0"/>
              </a:rPr>
              <a:t>Sobre</a:t>
            </a:r>
            <a:r>
              <a:rPr lang="en-US" sz="2800" kern="1400" spc="25" dirty="0">
                <a:solidFill>
                  <a:srgbClr val="17365D"/>
                </a:solidFill>
                <a:ea typeface="Times New Roman" panose="02020603050405020304" pitchFamily="18" charset="0"/>
                <a:cs typeface="Times New Roman" panose="02020603050405020304" pitchFamily="18" charset="0"/>
              </a:rPr>
              <a:t> </a:t>
            </a:r>
            <a:r>
              <a:rPr lang="en-US" sz="2800" kern="1400" spc="25" dirty="0" err="1">
                <a:solidFill>
                  <a:srgbClr val="17365D"/>
                </a:solidFill>
                <a:ea typeface="Times New Roman" panose="02020603050405020304" pitchFamily="18" charset="0"/>
                <a:cs typeface="Times New Roman" panose="02020603050405020304" pitchFamily="18" charset="0"/>
              </a:rPr>
              <a:t>este</a:t>
            </a:r>
            <a:r>
              <a:rPr lang="en-US" sz="2800" kern="1400" spc="25" dirty="0">
                <a:solidFill>
                  <a:srgbClr val="17365D"/>
                </a:solidFill>
                <a:ea typeface="Times New Roman" panose="02020603050405020304" pitchFamily="18" charset="0"/>
                <a:cs typeface="Times New Roman" panose="02020603050405020304" pitchFamily="18" charset="0"/>
              </a:rPr>
              <a:t> </a:t>
            </a:r>
            <a:r>
              <a:rPr lang="en-US" sz="2800" kern="1400" spc="25" dirty="0" err="1">
                <a:solidFill>
                  <a:srgbClr val="17365D"/>
                </a:solidFill>
                <a:ea typeface="Times New Roman" panose="02020603050405020304" pitchFamily="18" charset="0"/>
                <a:cs typeface="Times New Roman" panose="02020603050405020304" pitchFamily="18" charset="0"/>
              </a:rPr>
              <a:t>Reporte</a:t>
            </a:r>
            <a:endParaRPr lang="en-US" sz="4000" kern="1400" spc="25" dirty="0">
              <a:solidFill>
                <a:srgbClr val="17365D"/>
              </a:solidFill>
              <a:ea typeface="Times New Roman" panose="02020603050405020304" pitchFamily="18" charset="0"/>
              <a:cs typeface="Times New Roman" panose="02020603050405020304" pitchFamily="18" charset="0"/>
            </a:endParaRPr>
          </a:p>
          <a:p>
            <a:pPr algn="just">
              <a:lnSpc>
                <a:spcPct val="115000"/>
              </a:lnSpc>
              <a:spcAft>
                <a:spcPts val="1000"/>
              </a:spcAft>
            </a:pPr>
            <a:r>
              <a:rPr lang="es-ES" sz="1200" dirty="0">
                <a:ea typeface="Calibri" panose="020F0502020204030204" pitchFamily="34" charset="0"/>
                <a:cs typeface="Times New Roman" panose="02020603050405020304" pitchFamily="18" charset="0"/>
              </a:rPr>
              <a:t>El ALTA Aviation Insight México es un compendio completo de estadísticas del transporte aéreo de México. El informe clasifica varios indicadores clave de demanda y capacidad de la aviación, como los principales aeropuertos y pares de ciudades en el país en términos de volumen y crecimiento.</a:t>
            </a:r>
          </a:p>
          <a:p>
            <a:pPr algn="just">
              <a:lnSpc>
                <a:spcPct val="115000"/>
              </a:lnSpc>
              <a:spcAft>
                <a:spcPts val="1000"/>
              </a:spcAft>
            </a:pPr>
            <a:r>
              <a:rPr lang="es-ES" sz="1200" dirty="0">
                <a:ea typeface="Calibri" panose="020F0502020204030204" pitchFamily="34" charset="0"/>
                <a:cs typeface="Times New Roman" panose="02020603050405020304" pitchFamily="18" charset="0"/>
              </a:rPr>
              <a:t>El análisis identifica los aeropuertos y mercados más importantes y de mayor crecimiento en todo el país. Además, organiza la data de manera jerárquica para permitir la rápida identificación de cualquier información. Hay discriminación por vuelos internacionales, nacionales y totales.</a:t>
            </a:r>
          </a:p>
          <a:p>
            <a:pPr algn="just">
              <a:lnSpc>
                <a:spcPct val="115000"/>
              </a:lnSpc>
              <a:spcAft>
                <a:spcPts val="1000"/>
              </a:spcAft>
            </a:pPr>
            <a:r>
              <a:rPr lang="es-ES" sz="1200" dirty="0">
                <a:ea typeface="Calibri" panose="020F0502020204030204" pitchFamily="34" charset="0"/>
                <a:cs typeface="Times New Roman" panose="02020603050405020304" pitchFamily="18" charset="0"/>
              </a:rPr>
              <a:t>Las estadísticas se basan en datos proporcionados por Amadeus Travel Intelligence </a:t>
            </a:r>
            <a:r>
              <a:rPr lang="es-ES" sz="1200" dirty="0" err="1">
                <a:ea typeface="Calibri" panose="020F0502020204030204" pitchFamily="34" charset="0"/>
                <a:cs typeface="Times New Roman" panose="02020603050405020304" pitchFamily="18" charset="0"/>
              </a:rPr>
              <a:t>Platform</a:t>
            </a:r>
            <a:r>
              <a:rPr lang="es-ES" sz="1200" dirty="0">
                <a:ea typeface="Calibri" panose="020F0502020204030204" pitchFamily="34" charset="0"/>
                <a:cs typeface="Times New Roman" panose="02020603050405020304" pitchFamily="18" charset="0"/>
              </a:rPr>
              <a:t>, que contienen información del tráfico de las aerolíneas y las bases de datos de horarios que alimentan los sistemas de distribución global y los portales de viajes del mundo. Los vuelos no programados, o los vuelos de compañías aéreas, cuya información no se incluye o se eliminó de las bases de datos de Amadeus, no están en el análisis. Por esta razón, la información presentada para ciertos aeropuertos o pares de ciudades puede presentar un cierto grado de desviación de los eventos reales. Los datos oficiales del gobierno y otras fuentes también se utilizan para elaborar este informe.</a:t>
            </a:r>
            <a:endParaRPr lang="en-US" sz="1200" dirty="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6A88E70-3DAB-4634-97D3-0BDA0E26FD1D}"/>
              </a:ext>
            </a:extLst>
          </p:cNvPr>
          <p:cNvSpPr/>
          <p:nvPr/>
        </p:nvSpPr>
        <p:spPr>
          <a:xfrm>
            <a:off x="770602" y="3400094"/>
            <a:ext cx="10711245" cy="523220"/>
          </a:xfrm>
          <a:prstGeom prst="rect">
            <a:avLst/>
          </a:prstGeom>
        </p:spPr>
        <p:txBody>
          <a:bodyPr wrap="square">
            <a:spAutoFit/>
          </a:bodyPr>
          <a:lstStyle/>
          <a:p>
            <a:pPr>
              <a:spcAft>
                <a:spcPts val="1500"/>
              </a:spcAft>
            </a:pPr>
            <a:r>
              <a:rPr lang="en-US" sz="2800" kern="1400" spc="25" dirty="0">
                <a:solidFill>
                  <a:srgbClr val="17365D"/>
                </a:solidFill>
                <a:ea typeface="Times New Roman" panose="02020603050405020304" pitchFamily="18" charset="0"/>
                <a:cs typeface="Times New Roman" panose="02020603050405020304" pitchFamily="18" charset="0"/>
              </a:rPr>
              <a:t>Powered by</a:t>
            </a:r>
            <a:endParaRPr lang="en-US" sz="1200" dirty="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CA7C0417-A2D1-4DC3-9603-B7EC7AD3A1BC}"/>
              </a:ext>
            </a:extLst>
          </p:cNvPr>
          <p:cNvPicPr>
            <a:picLocks noChangeAspect="1"/>
          </p:cNvPicPr>
          <p:nvPr/>
        </p:nvPicPr>
        <p:blipFill>
          <a:blip r:embed="rId3"/>
          <a:stretch>
            <a:fillRect/>
          </a:stretch>
        </p:blipFill>
        <p:spPr>
          <a:xfrm>
            <a:off x="5595937" y="3432087"/>
            <a:ext cx="3076575" cy="419100"/>
          </a:xfrm>
          <a:prstGeom prst="rect">
            <a:avLst/>
          </a:prstGeom>
        </p:spPr>
      </p:pic>
      <p:grpSp>
        <p:nvGrpSpPr>
          <p:cNvPr id="14" name="Group 13">
            <a:extLst>
              <a:ext uri="{FF2B5EF4-FFF2-40B4-BE49-F238E27FC236}">
                <a16:creationId xmlns:a16="http://schemas.microsoft.com/office/drawing/2014/main" id="{F098E783-2545-2622-7969-4D6EB3538DC3}"/>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80C07FC8-2B15-B2EF-668F-7B6E94C7860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3" name="Rectangle 12">
              <a:extLst>
                <a:ext uri="{FF2B5EF4-FFF2-40B4-BE49-F238E27FC236}">
                  <a16:creationId xmlns:a16="http://schemas.microsoft.com/office/drawing/2014/main" id="{B8A675EB-6BDC-DB6E-0881-181170CAC80E}"/>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11" descr="A picture containing object, clock, drawing&#10;&#10;Description automatically generated">
              <a:extLst>
                <a:ext uri="{FF2B5EF4-FFF2-40B4-BE49-F238E27FC236}">
                  <a16:creationId xmlns:a16="http://schemas.microsoft.com/office/drawing/2014/main" id="{341DFA86-EC32-8E86-EFCC-616D027B16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618804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1651376582"/>
              </p:ext>
            </p:extLst>
          </p:nvPr>
        </p:nvGraphicFramePr>
        <p:xfrm>
          <a:off x="278233" y="1352550"/>
          <a:ext cx="11833938" cy="45471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020613252"/>
              </p:ext>
            </p:extLst>
          </p:nvPr>
        </p:nvGraphicFramePr>
        <p:xfrm>
          <a:off x="748801" y="271267"/>
          <a:ext cx="5832974" cy="393842"/>
        </p:xfrm>
        <a:graphic>
          <a:graphicData uri="http://schemas.openxmlformats.org/drawingml/2006/table">
            <a:tbl>
              <a:tblPr>
                <a:tableStyleId>{1FECB4D8-DB02-4DC6-A0A2-4F2EBAE1DC90}</a:tableStyleId>
              </a:tblPr>
              <a:tblGrid>
                <a:gridCol w="5832974">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Domésticos (Tráfico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072785" y="826777"/>
            <a:ext cx="6868659" cy="738664"/>
          </a:xfrm>
          <a:prstGeom prst="rect">
            <a:avLst/>
          </a:prstGeom>
        </p:spPr>
        <p:txBody>
          <a:bodyPr wrap="square">
            <a:spAutoFit/>
          </a:bodyPr>
          <a:lstStyle/>
          <a:p>
            <a:pPr algn="just"/>
            <a:r>
              <a:rPr lang="es-ES" sz="1400" dirty="0">
                <a:solidFill>
                  <a:srgbClr val="6C6C6C"/>
                </a:solidFill>
              </a:rPr>
              <a:t>Ciudad de México (MEX) - Cancún fue la ruta con mayor demanda en el mercado doméstico (medido en tráfico por segmento) con 4.5 millones de pasajeros y 5 millones de asientos que conectaron a ambas ciudades durante el año, alcanzando un factor de ocupación del 90%.</a:t>
            </a:r>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Chile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B518CDA-C40F-4FC6-934E-D8379F41442B}"/>
              </a:ext>
            </a:extLst>
          </p:cNvPr>
          <p:cNvSpPr/>
          <p:nvPr/>
        </p:nvSpPr>
        <p:spPr>
          <a:xfrm>
            <a:off x="1175257" y="1696081"/>
            <a:ext cx="11118743" cy="400110"/>
          </a:xfrm>
          <a:prstGeom prst="rect">
            <a:avLst/>
          </a:prstGeom>
        </p:spPr>
        <p:txBody>
          <a:bodyPr wrap="square">
            <a:spAutoFit/>
          </a:bodyPr>
          <a:lstStyle/>
          <a:p>
            <a:r>
              <a:rPr lang="en-US" sz="2000" b="1" dirty="0">
                <a:solidFill>
                  <a:srgbClr val="7030A0"/>
                </a:solidFill>
                <a:latin typeface="Calibri" panose="020F0502020204030204" pitchFamily="34" charset="0"/>
              </a:rPr>
              <a:t>90%</a:t>
            </a:r>
            <a:r>
              <a:rPr lang="en-US" sz="2000" b="1" dirty="0">
                <a:solidFill>
                  <a:srgbClr val="7030A0"/>
                </a:solidFill>
              </a:rPr>
              <a:t>            </a:t>
            </a:r>
            <a:r>
              <a:rPr lang="en-US" sz="2000" b="1" dirty="0">
                <a:solidFill>
                  <a:srgbClr val="7030A0"/>
                </a:solidFill>
                <a:latin typeface="Calibri" panose="020F0502020204030204" pitchFamily="34" charset="0"/>
              </a:rPr>
              <a:t>83%</a:t>
            </a:r>
            <a:r>
              <a:rPr lang="en-US" sz="2000" b="1" dirty="0">
                <a:solidFill>
                  <a:srgbClr val="7030A0"/>
                </a:solidFill>
              </a:rPr>
              <a:t>          </a:t>
            </a:r>
            <a:r>
              <a:rPr lang="en-US" sz="2000" b="1" dirty="0">
                <a:solidFill>
                  <a:srgbClr val="7030A0"/>
                </a:solidFill>
                <a:latin typeface="Calibri" panose="020F0502020204030204" pitchFamily="34" charset="0"/>
              </a:rPr>
              <a:t>84%</a:t>
            </a:r>
            <a:r>
              <a:rPr lang="en-US" sz="2000" b="1" dirty="0">
                <a:solidFill>
                  <a:srgbClr val="7030A0"/>
                </a:solidFill>
              </a:rPr>
              <a:t>            </a:t>
            </a:r>
            <a:r>
              <a:rPr lang="en-US" sz="2000" b="1" dirty="0">
                <a:solidFill>
                  <a:srgbClr val="7030A0"/>
                </a:solidFill>
                <a:latin typeface="Calibri" panose="020F0502020204030204" pitchFamily="34" charset="0"/>
              </a:rPr>
              <a:t>85%</a:t>
            </a:r>
            <a:r>
              <a:rPr lang="en-US" sz="2000" b="1" dirty="0">
                <a:solidFill>
                  <a:srgbClr val="7030A0"/>
                </a:solidFill>
              </a:rPr>
              <a:t>          </a:t>
            </a:r>
            <a:r>
              <a:rPr lang="en-US" sz="2000" b="1" dirty="0">
                <a:solidFill>
                  <a:srgbClr val="7030A0"/>
                </a:solidFill>
                <a:latin typeface="Calibri" panose="020F0502020204030204" pitchFamily="34" charset="0"/>
              </a:rPr>
              <a:t>80%</a:t>
            </a:r>
            <a:r>
              <a:rPr lang="en-US" sz="2000" b="1" dirty="0">
                <a:solidFill>
                  <a:srgbClr val="7030A0"/>
                </a:solidFill>
              </a:rPr>
              <a:t>            </a:t>
            </a:r>
            <a:r>
              <a:rPr lang="en-US" sz="2000" b="1" dirty="0">
                <a:solidFill>
                  <a:srgbClr val="7030A0"/>
                </a:solidFill>
                <a:latin typeface="Calibri" panose="020F0502020204030204" pitchFamily="34" charset="0"/>
              </a:rPr>
              <a:t>90%</a:t>
            </a:r>
            <a:r>
              <a:rPr lang="en-US" sz="2000" b="1" dirty="0">
                <a:solidFill>
                  <a:srgbClr val="7030A0"/>
                </a:solidFill>
              </a:rPr>
              <a:t>           </a:t>
            </a:r>
            <a:r>
              <a:rPr lang="en-US" sz="2000" b="1" dirty="0">
                <a:solidFill>
                  <a:srgbClr val="7030A0"/>
                </a:solidFill>
                <a:latin typeface="Calibri" panose="020F0502020204030204" pitchFamily="34" charset="0"/>
              </a:rPr>
              <a:t>89%</a:t>
            </a:r>
            <a:r>
              <a:rPr lang="en-US" sz="2000" b="1" dirty="0">
                <a:solidFill>
                  <a:srgbClr val="7030A0"/>
                </a:solidFill>
              </a:rPr>
              <a:t>          </a:t>
            </a:r>
            <a:r>
              <a:rPr lang="en-US" sz="2000" b="1" dirty="0">
                <a:solidFill>
                  <a:srgbClr val="7030A0"/>
                </a:solidFill>
                <a:latin typeface="Calibri" panose="020F0502020204030204" pitchFamily="34" charset="0"/>
              </a:rPr>
              <a:t>82%</a:t>
            </a:r>
            <a:r>
              <a:rPr lang="en-US" sz="2000" b="1" dirty="0">
                <a:solidFill>
                  <a:srgbClr val="7030A0"/>
                </a:solidFill>
              </a:rPr>
              <a:t>            </a:t>
            </a:r>
            <a:r>
              <a:rPr lang="en-US" sz="2000" b="1" dirty="0">
                <a:solidFill>
                  <a:srgbClr val="7030A0"/>
                </a:solidFill>
                <a:latin typeface="Calibri" panose="020F0502020204030204" pitchFamily="34" charset="0"/>
              </a:rPr>
              <a:t>86%</a:t>
            </a:r>
            <a:r>
              <a:rPr lang="en-US" sz="2000" b="1" dirty="0">
                <a:solidFill>
                  <a:srgbClr val="7030A0"/>
                </a:solidFill>
              </a:rPr>
              <a:t>           </a:t>
            </a:r>
            <a:r>
              <a:rPr lang="en-US" sz="2000" b="1" dirty="0">
                <a:solidFill>
                  <a:srgbClr val="7030A0"/>
                </a:solidFill>
                <a:latin typeface="Calibri" panose="020F0502020204030204" pitchFamily="34" charset="0"/>
              </a:rPr>
              <a:t>86%</a:t>
            </a:r>
            <a:r>
              <a:rPr lang="en-US" sz="2000" b="1" dirty="0">
                <a:solidFill>
                  <a:srgbClr val="7030A0"/>
                </a:solidFill>
              </a:rPr>
              <a:t> </a:t>
            </a:r>
          </a:p>
        </p:txBody>
      </p:sp>
      <p:grpSp>
        <p:nvGrpSpPr>
          <p:cNvPr id="5" name="Group 4">
            <a:extLst>
              <a:ext uri="{FF2B5EF4-FFF2-40B4-BE49-F238E27FC236}">
                <a16:creationId xmlns:a16="http://schemas.microsoft.com/office/drawing/2014/main" id="{0C02CF82-FBC0-474E-E3EB-FB986253C0F7}"/>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A5E9F636-FB89-3BAA-39B4-D5C247C89DF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A73DCD2B-75A7-457A-8417-DFEA9026E0E3}"/>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97F3C889-36D3-CDA2-0685-1D27B2D10F4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2953528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364656144"/>
              </p:ext>
            </p:extLst>
          </p:nvPr>
        </p:nvGraphicFramePr>
        <p:xfrm>
          <a:off x="278233" y="927635"/>
          <a:ext cx="11833938" cy="47771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634288782"/>
              </p:ext>
            </p:extLst>
          </p:nvPr>
        </p:nvGraphicFramePr>
        <p:xfrm>
          <a:off x="748800" y="271267"/>
          <a:ext cx="5347200" cy="393842"/>
        </p:xfrm>
        <a:graphic>
          <a:graphicData uri="http://schemas.openxmlformats.org/drawingml/2006/table">
            <a:tbl>
              <a:tblPr>
                <a:tableStyleId>{1FECB4D8-DB02-4DC6-A0A2-4F2EBAE1DC90}</a:tableStyleId>
              </a:tblPr>
              <a:tblGrid>
                <a:gridCol w="5347200">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Domésticos (Tráfico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rgbClr val="12B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4572033" y="1037243"/>
            <a:ext cx="7275059" cy="1200329"/>
          </a:xfrm>
          <a:prstGeom prst="rect">
            <a:avLst/>
          </a:prstGeom>
        </p:spPr>
        <p:txBody>
          <a:bodyPr wrap="square">
            <a:spAutoFit/>
          </a:bodyPr>
          <a:lstStyle/>
          <a:p>
            <a:pPr algn="just"/>
            <a:r>
              <a:rPr lang="es-ES" dirty="0">
                <a:solidFill>
                  <a:srgbClr val="6C6C6C"/>
                </a:solidFill>
              </a:rPr>
              <a:t>Medido en tráfico O&amp;D, </a:t>
            </a:r>
            <a:r>
              <a:rPr lang="pt-BR" dirty="0">
                <a:solidFill>
                  <a:srgbClr val="6C6C6C"/>
                </a:solidFill>
              </a:rPr>
              <a:t>Ciudad de México (MEX) – </a:t>
            </a:r>
            <a:r>
              <a:rPr lang="pt-BR" dirty="0" err="1">
                <a:solidFill>
                  <a:srgbClr val="6C6C6C"/>
                </a:solidFill>
              </a:rPr>
              <a:t>Cancún</a:t>
            </a:r>
            <a:r>
              <a:rPr lang="pt-BR" dirty="0">
                <a:solidFill>
                  <a:srgbClr val="6C6C6C"/>
                </a:solidFill>
              </a:rPr>
              <a:t> </a:t>
            </a:r>
            <a:r>
              <a:rPr lang="es-ES" dirty="0">
                <a:solidFill>
                  <a:srgbClr val="6C6C6C"/>
                </a:solidFill>
              </a:rPr>
              <a:t>fue la ruta más importante en el mercado doméstico con 3.7 millones de pasajeros viajando entre ambas ciudades durante 2023.</a:t>
            </a:r>
            <a:endParaRPr lang="en-US" dirty="0">
              <a:solidFill>
                <a:srgbClr val="6C6C6C"/>
              </a:solidFill>
            </a:endParaRPr>
          </a:p>
          <a:p>
            <a:pPr algn="just"/>
            <a:endParaRPr lang="en-US"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33">
            <a:extLst>
              <a:ext uri="{FF2B5EF4-FFF2-40B4-BE49-F238E27FC236}">
                <a16:creationId xmlns:a16="http://schemas.microsoft.com/office/drawing/2014/main" id="{DC628EB1-6C06-46D3-8B3D-115E41C6AD05}"/>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4" name="Group 3">
            <a:extLst>
              <a:ext uri="{FF2B5EF4-FFF2-40B4-BE49-F238E27FC236}">
                <a16:creationId xmlns:a16="http://schemas.microsoft.com/office/drawing/2014/main" id="{5663B849-783D-D5C0-FF70-C7CAE6A254E7}"/>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5DF9C1CD-E0AF-76B0-BF05-B267003CEE9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0E9CD172-1EBE-7BC6-D9FC-FBFB9BEE32F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7" descr="A picture containing object, clock, drawing&#10;&#10;Description automatically generated">
              <a:extLst>
                <a:ext uri="{FF2B5EF4-FFF2-40B4-BE49-F238E27FC236}">
                  <a16:creationId xmlns:a16="http://schemas.microsoft.com/office/drawing/2014/main" id="{5F397A5A-D9B6-2CC7-AF95-0B8D4CB4BE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161948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614647492"/>
              </p:ext>
            </p:extLst>
          </p:nvPr>
        </p:nvGraphicFramePr>
        <p:xfrm>
          <a:off x="748800" y="271267"/>
          <a:ext cx="4528878" cy="393842"/>
        </p:xfrm>
        <a:graphic>
          <a:graphicData uri="http://schemas.openxmlformats.org/drawingml/2006/table">
            <a:tbl>
              <a:tblPr>
                <a:tableStyleId>{1FECB4D8-DB02-4DC6-A0A2-4F2EBAE1DC90}</a:tableStyleId>
              </a:tblPr>
              <a:tblGrid>
                <a:gridCol w="4528878">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Discriminación del Tráfico Doméstico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998607" y="245321"/>
            <a:ext cx="5642176" cy="1323439"/>
          </a:xfrm>
          <a:prstGeom prst="rect">
            <a:avLst/>
          </a:prstGeom>
        </p:spPr>
        <p:txBody>
          <a:bodyPr wrap="square">
            <a:spAutoFit/>
          </a:bodyPr>
          <a:lstStyle/>
          <a:p>
            <a:pPr algn="just"/>
            <a:r>
              <a:rPr lang="es-ES" sz="1600" dirty="0">
                <a:solidFill>
                  <a:srgbClr val="6C6C6C"/>
                </a:solidFill>
              </a:rPr>
              <a:t>El 95% de las rutas O&amp;D en el mercado doméstico de México fueron vuelos directos y 5% fueron itinerarios con una conexión, siendo MEX el principal centro de conexiones con más de 2.3 millones de pasajeros conectando en el año.</a:t>
            </a:r>
            <a:endParaRPr lang="en-US" sz="1600" dirty="0">
              <a:solidFill>
                <a:srgbClr val="6C6C6C"/>
              </a:solidFill>
            </a:endParaRPr>
          </a:p>
          <a:p>
            <a:pPr algn="just"/>
            <a:endParaRPr lang="en-US" sz="16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Chile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390A6D3D-BC33-49A2-9BFF-FE1BE5F6C526}"/>
              </a:ext>
            </a:extLst>
          </p:cNvPr>
          <p:cNvGraphicFramePr/>
          <p:nvPr>
            <p:extLst>
              <p:ext uri="{D42A27DB-BD31-4B8C-83A1-F6EECF244321}">
                <p14:modId xmlns:p14="http://schemas.microsoft.com/office/powerpoint/2010/main" val="3966920037"/>
              </p:ext>
            </p:extLst>
          </p:nvPr>
        </p:nvGraphicFramePr>
        <p:xfrm>
          <a:off x="-714617" y="861543"/>
          <a:ext cx="7328777" cy="53773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a:extLst>
              <a:ext uri="{FF2B5EF4-FFF2-40B4-BE49-F238E27FC236}">
                <a16:creationId xmlns:a16="http://schemas.microsoft.com/office/drawing/2014/main" id="{5FBE2D5D-86B3-4751-A7F3-8370F3CD408F}"/>
              </a:ext>
            </a:extLst>
          </p:cNvPr>
          <p:cNvGraphicFramePr/>
          <p:nvPr>
            <p:extLst>
              <p:ext uri="{D42A27DB-BD31-4B8C-83A1-F6EECF244321}">
                <p14:modId xmlns:p14="http://schemas.microsoft.com/office/powerpoint/2010/main" val="3390591748"/>
              </p:ext>
            </p:extLst>
          </p:nvPr>
        </p:nvGraphicFramePr>
        <p:xfrm>
          <a:off x="5383530" y="1520612"/>
          <a:ext cx="6633315" cy="231362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a:extLst>
              <a:ext uri="{FF2B5EF4-FFF2-40B4-BE49-F238E27FC236}">
                <a16:creationId xmlns:a16="http://schemas.microsoft.com/office/drawing/2014/main" id="{F4342CE4-03DA-43FC-9FEF-5AAA580D0F30}"/>
              </a:ext>
            </a:extLst>
          </p:cNvPr>
          <p:cNvGraphicFramePr/>
          <p:nvPr>
            <p:extLst>
              <p:ext uri="{D42A27DB-BD31-4B8C-83A1-F6EECF244321}">
                <p14:modId xmlns:p14="http://schemas.microsoft.com/office/powerpoint/2010/main" val="2137447142"/>
              </p:ext>
            </p:extLst>
          </p:nvPr>
        </p:nvGraphicFramePr>
        <p:xfrm>
          <a:off x="5137761" y="3639985"/>
          <a:ext cx="6961750" cy="2313626"/>
        </p:xfrm>
        <a:graphic>
          <a:graphicData uri="http://schemas.openxmlformats.org/drawingml/2006/chart">
            <c:chart xmlns:c="http://schemas.openxmlformats.org/drawingml/2006/chart" xmlns:r="http://schemas.openxmlformats.org/officeDocument/2006/relationships" r:id="rId7"/>
          </a:graphicData>
        </a:graphic>
      </p:graphicFrame>
      <p:sp>
        <p:nvSpPr>
          <p:cNvPr id="4" name="TextBox 33">
            <a:extLst>
              <a:ext uri="{FF2B5EF4-FFF2-40B4-BE49-F238E27FC236}">
                <a16:creationId xmlns:a16="http://schemas.microsoft.com/office/drawing/2014/main" id="{4903C151-06FF-DE26-A4B4-7740187C375B}"/>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BA3BFCEE-9A96-A75E-7DD3-B1414323F147}"/>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9CAE212A-56E5-F2BE-84B6-6E177C55F130}"/>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FA3FE229-A0C7-56D6-3122-F4C2747A9A70}"/>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E522DA75-1BCF-CCD7-EB1F-D657736BF4B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321729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47248662"/>
              </p:ext>
            </p:extLst>
          </p:nvPr>
        </p:nvGraphicFramePr>
        <p:xfrm>
          <a:off x="781876" y="299488"/>
          <a:ext cx="8559055" cy="329724"/>
        </p:xfrm>
        <a:graphic>
          <a:graphicData uri="http://schemas.openxmlformats.org/drawingml/2006/table">
            <a:tbl>
              <a:tblPr>
                <a:tableStyleId>{1FECB4D8-DB02-4DC6-A0A2-4F2EBAE1DC90}</a:tableStyleId>
              </a:tblPr>
              <a:tblGrid>
                <a:gridCol w="8559055">
                  <a:extLst>
                    <a:ext uri="{9D8B030D-6E8A-4147-A177-3AD203B41FA5}">
                      <a16:colId xmlns:a16="http://schemas.microsoft.com/office/drawing/2014/main" val="20000"/>
                    </a:ext>
                  </a:extLst>
                </a:gridCol>
              </a:tblGrid>
              <a:tr h="0">
                <a:tc>
                  <a:txBody>
                    <a:bodyPr/>
                    <a:lstStyle/>
                    <a:p>
                      <a:pPr algn="ctr" fontAlgn="ctr"/>
                      <a:r>
                        <a:rPr lang="es-ES" sz="1600" b="1" u="none" strike="noStrike" dirty="0">
                          <a:solidFill>
                            <a:schemeClr val="bg1"/>
                          </a:solidFill>
                          <a:effectLst/>
                          <a:latin typeface="Museo Sans 300" panose="02000000000000000000" pitchFamily="50" charset="0"/>
                        </a:rPr>
                        <a:t>Mercados Domésticos con Mayor Crecimiento 2023 vs 2022 (Tráfico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0" y="197771"/>
            <a:ext cx="776999" cy="776999"/>
          </a:xfrm>
          <a:prstGeom prst="rect">
            <a:avLst/>
          </a:prstGeom>
        </p:spPr>
      </p:pic>
      <p:sp>
        <p:nvSpPr>
          <p:cNvPr id="12" name="Right Arrow 11"/>
          <p:cNvSpPr/>
          <p:nvPr/>
        </p:nvSpPr>
        <p:spPr>
          <a:xfrm rot="16200000">
            <a:off x="337816" y="339530"/>
            <a:ext cx="442019" cy="43285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193837939"/>
              </p:ext>
            </p:extLst>
          </p:nvPr>
        </p:nvGraphicFramePr>
        <p:xfrm>
          <a:off x="-273901" y="1937130"/>
          <a:ext cx="6489863" cy="3964398"/>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502764" y="965666"/>
            <a:ext cx="10946286" cy="523220"/>
          </a:xfrm>
          <a:prstGeom prst="rect">
            <a:avLst/>
          </a:prstGeom>
        </p:spPr>
        <p:txBody>
          <a:bodyPr wrap="square">
            <a:spAutoFit/>
          </a:bodyPr>
          <a:lstStyle/>
          <a:p>
            <a:pPr algn="just"/>
            <a:r>
              <a:rPr lang="pt-BR" sz="1400" dirty="0">
                <a:solidFill>
                  <a:srgbClr val="6C6C6C"/>
                </a:solidFill>
              </a:rPr>
              <a:t>Ciudad de México (NLU) – </a:t>
            </a:r>
            <a:r>
              <a:rPr lang="pt-BR" sz="1400" dirty="0" err="1">
                <a:solidFill>
                  <a:srgbClr val="6C6C6C"/>
                </a:solidFill>
              </a:rPr>
              <a:t>Cancún</a:t>
            </a:r>
            <a:r>
              <a:rPr lang="pt-BR" sz="1400" dirty="0">
                <a:solidFill>
                  <a:srgbClr val="6C6C6C"/>
                </a:solidFill>
              </a:rPr>
              <a:t> </a:t>
            </a:r>
            <a:r>
              <a:rPr lang="es-ES" sz="1400" dirty="0">
                <a:solidFill>
                  <a:srgbClr val="6C6C6C"/>
                </a:solidFill>
              </a:rPr>
              <a:t>fue el mercado doméstico con mayor crecimiento en términos de capacidad de asientos con más de 559.000 asientos adicionales y más 474.000 pasajeros adicionales respecto a 2022. </a:t>
            </a:r>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Chile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21" name="Rectangle 20">
            <a:extLst>
              <a:ext uri="{FF2B5EF4-FFF2-40B4-BE49-F238E27FC236}">
                <a16:creationId xmlns:a16="http://schemas.microsoft.com/office/drawing/2014/main" id="{39FB4737-3FB6-49D3-8EB5-BA80F32DD953}"/>
              </a:ext>
            </a:extLst>
          </p:cNvPr>
          <p:cNvSpPr/>
          <p:nvPr/>
        </p:nvSpPr>
        <p:spPr>
          <a:xfrm>
            <a:off x="-583111" y="6018052"/>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96EEA28-2805-4EFF-BD0C-61D5AFD6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295" y="197771"/>
            <a:ext cx="776999" cy="776999"/>
          </a:xfrm>
          <a:prstGeom prst="rect">
            <a:avLst/>
          </a:prstGeom>
        </p:spPr>
      </p:pic>
      <p:sp>
        <p:nvSpPr>
          <p:cNvPr id="24" name="Right Arrow 11">
            <a:extLst>
              <a:ext uri="{FF2B5EF4-FFF2-40B4-BE49-F238E27FC236}">
                <a16:creationId xmlns:a16="http://schemas.microsoft.com/office/drawing/2014/main" id="{6EC47FCD-A90D-4D69-BB79-E5E748D12F52}"/>
              </a:ext>
            </a:extLst>
          </p:cNvPr>
          <p:cNvSpPr/>
          <p:nvPr/>
        </p:nvSpPr>
        <p:spPr>
          <a:xfrm rot="16200000">
            <a:off x="331191" y="339530"/>
            <a:ext cx="442019" cy="43285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2433915549"/>
              </p:ext>
            </p:extLst>
          </p:nvPr>
        </p:nvGraphicFramePr>
        <p:xfrm>
          <a:off x="5905955" y="1953642"/>
          <a:ext cx="6219824" cy="3964398"/>
        </p:xfrm>
        <a:graphic>
          <a:graphicData uri="http://schemas.openxmlformats.org/drawingml/2006/chart">
            <c:chart xmlns:c="http://schemas.openxmlformats.org/drawingml/2006/chart" xmlns:r="http://schemas.openxmlformats.org/officeDocument/2006/relationships" r:id="rId6"/>
          </a:graphicData>
        </a:graphic>
      </p:graphicFrame>
      <p:grpSp>
        <p:nvGrpSpPr>
          <p:cNvPr id="4" name="Group 3">
            <a:extLst>
              <a:ext uri="{FF2B5EF4-FFF2-40B4-BE49-F238E27FC236}">
                <a16:creationId xmlns:a16="http://schemas.microsoft.com/office/drawing/2014/main" id="{1A0037D6-DC07-10E1-B5B7-D983B0568957}"/>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B444947A-8A65-4BEB-9B21-C4F3CDB9E1E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EC7E97BE-992C-1C0E-39E9-5D76B0424FA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7" descr="A picture containing object, clock, drawing&#10;&#10;Description automatically generated">
              <a:extLst>
                <a:ext uri="{FF2B5EF4-FFF2-40B4-BE49-F238E27FC236}">
                  <a16:creationId xmlns:a16="http://schemas.microsoft.com/office/drawing/2014/main" id="{AB1A18BB-8477-AF27-AD2C-2C2A275688E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9" name="TextBox 33">
            <a:extLst>
              <a:ext uri="{FF2B5EF4-FFF2-40B4-BE49-F238E27FC236}">
                <a16:creationId xmlns:a16="http://schemas.microsoft.com/office/drawing/2014/main" id="{477212BE-7AF6-70EB-61A4-FBB0EF5F4AD5}"/>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4069209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277920967"/>
              </p:ext>
            </p:extLst>
          </p:nvPr>
        </p:nvGraphicFramePr>
        <p:xfrm>
          <a:off x="-273901" y="2080005"/>
          <a:ext cx="6489863" cy="3964398"/>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676366" y="1029223"/>
            <a:ext cx="10334624" cy="523220"/>
          </a:xfrm>
          <a:prstGeom prst="rect">
            <a:avLst/>
          </a:prstGeom>
        </p:spPr>
        <p:txBody>
          <a:bodyPr wrap="square" lIns="91440" tIns="45720" rIns="91440" bIns="45720" anchor="t">
            <a:spAutoFit/>
          </a:bodyPr>
          <a:lstStyle/>
          <a:p>
            <a:pPr algn="just"/>
            <a:r>
              <a:rPr lang="es-ES" sz="1400" dirty="0">
                <a:solidFill>
                  <a:srgbClr val="6C6C6C"/>
                </a:solidFill>
              </a:rPr>
              <a:t>Ciudad de México (MEX) – Cancún fue el mercado doméstico con mayor decrecimiento en términos de capacidad de asientos y tráfico de pasajeros con más de 778.000 asientos retirados y 440.000 pasajeros menos en 2023, en comparación con 2022. </a:t>
            </a:r>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9FB4737-3FB6-49D3-8EB5-BA80F32DD953}"/>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3618590961"/>
              </p:ext>
            </p:extLst>
          </p:nvPr>
        </p:nvGraphicFramePr>
        <p:xfrm>
          <a:off x="5286092" y="2148085"/>
          <a:ext cx="6654799" cy="406249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6" name="Tabla 3">
            <a:extLst>
              <a:ext uri="{FF2B5EF4-FFF2-40B4-BE49-F238E27FC236}">
                <a16:creationId xmlns:a16="http://schemas.microsoft.com/office/drawing/2014/main" id="{61778778-13C9-4F5C-B6CB-993A69CCACCB}"/>
              </a:ext>
            </a:extLst>
          </p:cNvPr>
          <p:cNvGraphicFramePr>
            <a:graphicFrameLocks noGrp="1"/>
          </p:cNvGraphicFramePr>
          <p:nvPr>
            <p:extLst>
              <p:ext uri="{D42A27DB-BD31-4B8C-83A1-F6EECF244321}">
                <p14:modId xmlns:p14="http://schemas.microsoft.com/office/powerpoint/2010/main" val="2345733463"/>
              </p:ext>
            </p:extLst>
          </p:nvPr>
        </p:nvGraphicFramePr>
        <p:xfrm>
          <a:off x="1009023" y="291572"/>
          <a:ext cx="9230352" cy="388368"/>
        </p:xfrm>
        <a:graphic>
          <a:graphicData uri="http://schemas.openxmlformats.org/drawingml/2006/table">
            <a:tbl>
              <a:tblPr/>
              <a:tblGrid>
                <a:gridCol w="9230352">
                  <a:extLst>
                    <a:ext uri="{9D8B030D-6E8A-4147-A177-3AD203B41FA5}">
                      <a16:colId xmlns:a16="http://schemas.microsoft.com/office/drawing/2014/main" val="20000"/>
                    </a:ext>
                  </a:extLst>
                </a:gridCol>
              </a:tblGrid>
              <a:tr h="388368">
                <a:tc>
                  <a:txBody>
                    <a:bodyPr/>
                    <a:lstStyle/>
                    <a:p>
                      <a:pPr algn="ctr" fontAlgn="ctr"/>
                      <a:r>
                        <a:rPr lang="es-ES" sz="1600" b="1" i="0" u="none" strike="noStrike" dirty="0">
                          <a:solidFill>
                            <a:schemeClr val="bg1"/>
                          </a:solidFill>
                          <a:effectLst/>
                          <a:latin typeface="Museo Sans 300" panose="02000000000000000000" pitchFamily="50" charset="0"/>
                        </a:rPr>
                        <a:t>Mercados Domésticos con Mayor Decrecimiento 2023 vs 2022 (Tráfico por Segmento)</a:t>
                      </a:r>
                      <a:endParaRPr lang="pt-BR" sz="1600" b="1" i="0" u="none" strike="noStrike" dirty="0">
                        <a:solidFill>
                          <a:schemeClr val="bg1"/>
                        </a:solidFill>
                        <a:effectLst/>
                        <a:latin typeface="Museo Sans 300" panose="02000000000000000000" pitchFamily="50" charset="0"/>
                      </a:endParaRPr>
                    </a:p>
                  </a:txBody>
                  <a:tcPr marL="8947" marR="8947" marT="8947"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6"/>
                    </a:solidFill>
                  </a:tcPr>
                </a:tc>
                <a:extLst>
                  <a:ext uri="{0D108BD9-81ED-4DB2-BD59-A6C34878D82A}">
                    <a16:rowId xmlns:a16="http://schemas.microsoft.com/office/drawing/2014/main" val="10000"/>
                  </a:ext>
                </a:extLst>
              </a:tr>
            </a:tbl>
          </a:graphicData>
        </a:graphic>
      </p:graphicFrame>
      <p:pic>
        <p:nvPicPr>
          <p:cNvPr id="27" name="Picture 26">
            <a:extLst>
              <a:ext uri="{FF2B5EF4-FFF2-40B4-BE49-F238E27FC236}">
                <a16:creationId xmlns:a16="http://schemas.microsoft.com/office/drawing/2014/main" id="{CBE7E54E-D5A3-4347-9108-664FF7D0C85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6650" y="119022"/>
            <a:ext cx="776999" cy="776999"/>
          </a:xfrm>
          <a:prstGeom prst="rect">
            <a:avLst/>
          </a:prstGeom>
        </p:spPr>
      </p:pic>
      <p:sp>
        <p:nvSpPr>
          <p:cNvPr id="28" name="Right Arrow 12">
            <a:extLst>
              <a:ext uri="{FF2B5EF4-FFF2-40B4-BE49-F238E27FC236}">
                <a16:creationId xmlns:a16="http://schemas.microsoft.com/office/drawing/2014/main" id="{070427D6-AD38-4A09-B2BA-BFEFD09F24A1}"/>
              </a:ext>
            </a:extLst>
          </p:cNvPr>
          <p:cNvSpPr/>
          <p:nvPr/>
        </p:nvSpPr>
        <p:spPr>
          <a:xfrm rot="5400000" flipV="1">
            <a:off x="675647" y="355120"/>
            <a:ext cx="306240" cy="304802"/>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pSp>
        <p:nvGrpSpPr>
          <p:cNvPr id="3" name="Group 2">
            <a:extLst>
              <a:ext uri="{FF2B5EF4-FFF2-40B4-BE49-F238E27FC236}">
                <a16:creationId xmlns:a16="http://schemas.microsoft.com/office/drawing/2014/main" id="{8CF7081C-49DD-484F-CB5B-98954E5916DB}"/>
              </a:ext>
            </a:extLst>
          </p:cNvPr>
          <p:cNvGrpSpPr/>
          <p:nvPr/>
        </p:nvGrpSpPr>
        <p:grpSpPr>
          <a:xfrm>
            <a:off x="181429" y="6054154"/>
            <a:ext cx="11760015" cy="963747"/>
            <a:chOff x="181429" y="6054154"/>
            <a:chExt cx="11760015" cy="963747"/>
          </a:xfrm>
        </p:grpSpPr>
        <p:sp>
          <p:nvSpPr>
            <p:cNvPr id="4" name="Text Placeholder 1">
              <a:extLst>
                <a:ext uri="{FF2B5EF4-FFF2-40B4-BE49-F238E27FC236}">
                  <a16:creationId xmlns:a16="http://schemas.microsoft.com/office/drawing/2014/main" id="{FC967647-C28C-7D94-6C25-E0ABE35A2C00}"/>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5" name="Rectangle 4">
              <a:extLst>
                <a:ext uri="{FF2B5EF4-FFF2-40B4-BE49-F238E27FC236}">
                  <a16:creationId xmlns:a16="http://schemas.microsoft.com/office/drawing/2014/main" id="{95E25C16-CF6E-1AD4-17F2-831666608A62}"/>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Picture 5" descr="A picture containing object, clock, drawing&#10;&#10;Description automatically generated">
              <a:extLst>
                <a:ext uri="{FF2B5EF4-FFF2-40B4-BE49-F238E27FC236}">
                  <a16:creationId xmlns:a16="http://schemas.microsoft.com/office/drawing/2014/main" id="{EF128404-04E0-2A18-10F4-22A1B1161A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7" name="TextBox 33">
            <a:extLst>
              <a:ext uri="{FF2B5EF4-FFF2-40B4-BE49-F238E27FC236}">
                <a16:creationId xmlns:a16="http://schemas.microsoft.com/office/drawing/2014/main" id="{6BB555F9-B8D8-9E1F-DAA2-B0E9DCCB9BC6}"/>
              </a:ext>
            </a:extLst>
          </p:cNvPr>
          <p:cNvSpPr txBox="1"/>
          <p:nvPr/>
        </p:nvSpPr>
        <p:spPr>
          <a:xfrm>
            <a:off x="7592286" y="5515218"/>
            <a:ext cx="3951723"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321062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599932336"/>
              </p:ext>
            </p:extLst>
          </p:nvPr>
        </p:nvGraphicFramePr>
        <p:xfrm>
          <a:off x="80867" y="1647549"/>
          <a:ext cx="6187853" cy="40424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4173819547"/>
              </p:ext>
            </p:extLst>
          </p:nvPr>
        </p:nvGraphicFramePr>
        <p:xfrm>
          <a:off x="647202" y="344733"/>
          <a:ext cx="3780038" cy="393842"/>
        </p:xfrm>
        <a:graphic>
          <a:graphicData uri="http://schemas.openxmlformats.org/drawingml/2006/table">
            <a:tbl>
              <a:tblPr>
                <a:tableStyleId>{1FECB4D8-DB02-4DC6-A0A2-4F2EBAE1DC90}</a:tableStyleId>
              </a:tblPr>
              <a:tblGrid>
                <a:gridCol w="3780038">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Aeropuertos Domésticos</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0AB1D1"/>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210773"/>
            <a:ext cx="661761" cy="661761"/>
          </a:xfrm>
          <a:prstGeom prst="rect">
            <a:avLst/>
          </a:prstGeom>
        </p:spPr>
      </p:pic>
      <p:sp>
        <p:nvSpPr>
          <p:cNvPr id="12" name="Right Arrow 11"/>
          <p:cNvSpPr/>
          <p:nvPr/>
        </p:nvSpPr>
        <p:spPr>
          <a:xfrm rot="16200000">
            <a:off x="341681" y="368796"/>
            <a:ext cx="306240" cy="304802"/>
          </a:xfrm>
          <a:prstGeom prst="rightArrow">
            <a:avLst/>
          </a:prstGeom>
          <a:solidFill>
            <a:srgbClr val="0AB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637677" y="872534"/>
            <a:ext cx="10587706" cy="830997"/>
          </a:xfrm>
          <a:prstGeom prst="rect">
            <a:avLst/>
          </a:prstGeom>
        </p:spPr>
        <p:txBody>
          <a:bodyPr wrap="square">
            <a:spAutoFit/>
          </a:bodyPr>
          <a:lstStyle/>
          <a:p>
            <a:pPr algn="just"/>
            <a:r>
              <a:rPr lang="es-ES" sz="1600" dirty="0">
                <a:solidFill>
                  <a:srgbClr val="6C6C6C"/>
                </a:solidFill>
              </a:rPr>
              <a:t>Con 38 millones de asientos disponibles y 32 millones de pasajeros en 2023, el </a:t>
            </a:r>
            <a:r>
              <a:rPr lang="pt-BR" sz="1600" dirty="0">
                <a:solidFill>
                  <a:srgbClr val="6C6C6C"/>
                </a:solidFill>
              </a:rPr>
              <a:t>Aeropuerto Internacional de </a:t>
            </a:r>
            <a:r>
              <a:rPr lang="en-US" sz="1600" dirty="0">
                <a:solidFill>
                  <a:srgbClr val="6C6C6C"/>
                </a:solidFill>
              </a:rPr>
              <a:t>Ciudad de México </a:t>
            </a:r>
            <a:r>
              <a:rPr lang="es-ES" sz="1600" dirty="0">
                <a:solidFill>
                  <a:srgbClr val="6C6C6C"/>
                </a:solidFill>
              </a:rPr>
              <a:t>fue el más destacado en el mercado doméstico del país. El aeropuerto de Guadalajara fue el segundo aeropuerto más importante a nivel doméstico con 12.5 millones de pasajeros en 2023.</a:t>
            </a:r>
            <a:endParaRPr lang="en-US" sz="16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1670CD-283C-470D-9EDA-6C918AE3E0FA}"/>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595923A0-C810-4CEE-8428-DC2CBC402BEB}"/>
              </a:ext>
            </a:extLst>
          </p:cNvPr>
          <p:cNvGraphicFramePr/>
          <p:nvPr>
            <p:extLst>
              <p:ext uri="{D42A27DB-BD31-4B8C-83A1-F6EECF244321}">
                <p14:modId xmlns:p14="http://schemas.microsoft.com/office/powerpoint/2010/main" val="137265590"/>
              </p:ext>
            </p:extLst>
          </p:nvPr>
        </p:nvGraphicFramePr>
        <p:xfrm>
          <a:off x="6184643" y="1719305"/>
          <a:ext cx="6125442" cy="4002288"/>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3">
            <a:extLst>
              <a:ext uri="{FF2B5EF4-FFF2-40B4-BE49-F238E27FC236}">
                <a16:creationId xmlns:a16="http://schemas.microsoft.com/office/drawing/2014/main" id="{2D6219AC-9E30-F857-1359-275103F952F5}"/>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725B83B3-B977-1545-0614-192D096B02B7}"/>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0A96BBFD-2D76-9CB4-51CD-18E535AB9F7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FE251D60-7D88-3E40-D9AF-B01F1289D2F8}"/>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1627048A-AB33-1EC1-08B1-D601AD48FFE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85567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541006173"/>
              </p:ext>
            </p:extLst>
          </p:nvPr>
        </p:nvGraphicFramePr>
        <p:xfrm>
          <a:off x="781877" y="299488"/>
          <a:ext cx="8733598" cy="393842"/>
        </p:xfrm>
        <a:graphic>
          <a:graphicData uri="http://schemas.openxmlformats.org/drawingml/2006/table">
            <a:tbl>
              <a:tblPr>
                <a:tableStyleId>{1FECB4D8-DB02-4DC6-A0A2-4F2EBAE1DC90}</a:tableStyleId>
              </a:tblPr>
              <a:tblGrid>
                <a:gridCol w="8733598">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Aeropuertos Domésticos con Mayor Crecimiento 2023 vs 2022 </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29B3D1"/>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0" y="197771"/>
            <a:ext cx="776999" cy="776999"/>
          </a:xfrm>
          <a:prstGeom prst="rect">
            <a:avLst/>
          </a:prstGeom>
        </p:spPr>
      </p:pic>
      <p:sp>
        <p:nvSpPr>
          <p:cNvPr id="12" name="Right Arrow 11"/>
          <p:cNvSpPr/>
          <p:nvPr/>
        </p:nvSpPr>
        <p:spPr>
          <a:xfrm rot="16200000">
            <a:off x="337816" y="339530"/>
            <a:ext cx="442019" cy="43285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1425844648"/>
              </p:ext>
            </p:extLst>
          </p:nvPr>
        </p:nvGraphicFramePr>
        <p:xfrm>
          <a:off x="-3862" y="1776670"/>
          <a:ext cx="6219824" cy="3996043"/>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502764" y="973390"/>
            <a:ext cx="11381663" cy="523220"/>
          </a:xfrm>
          <a:prstGeom prst="rect">
            <a:avLst/>
          </a:prstGeom>
        </p:spPr>
        <p:txBody>
          <a:bodyPr wrap="square">
            <a:spAutoFit/>
          </a:bodyPr>
          <a:lstStyle/>
          <a:p>
            <a:pPr algn="just"/>
            <a:r>
              <a:rPr lang="es-ES" sz="1400" dirty="0">
                <a:solidFill>
                  <a:srgbClr val="6C6C6C"/>
                </a:solidFill>
                <a:latin typeface="Museo Sans 300" panose="02000000000000000000" pitchFamily="50" charset="0"/>
              </a:rPr>
              <a:t>El Aeropuerto de Monterrey fue el aeropuerto doméstico con mayor crecimiento en México en términos de capacidad de asientos y tráfico de pasajeros durante 2023, con más de 2 millones de asientos adicionales y 1.9 millones de pasajeros más en comparación con 2022. </a:t>
            </a:r>
            <a:endParaRPr lang="en-US" sz="1400" dirty="0">
              <a:solidFill>
                <a:srgbClr val="6C6C6C"/>
              </a:solidFill>
              <a:latin typeface="Museo Sans 300" panose="02000000000000000000" pitchFamily="50" charset="0"/>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9FB4737-3FB6-49D3-8EB5-BA80F32DD953}"/>
              </a:ext>
            </a:extLst>
          </p:cNvPr>
          <p:cNvSpPr/>
          <p:nvPr/>
        </p:nvSpPr>
        <p:spPr>
          <a:xfrm>
            <a:off x="79829" y="6090439"/>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96EEA28-2805-4EFF-BD0C-61D5AFD6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295" y="197771"/>
            <a:ext cx="776999" cy="776999"/>
          </a:xfrm>
          <a:prstGeom prst="rect">
            <a:avLst/>
          </a:prstGeom>
        </p:spPr>
      </p:pic>
      <p:sp>
        <p:nvSpPr>
          <p:cNvPr id="24" name="Right Arrow 11">
            <a:extLst>
              <a:ext uri="{FF2B5EF4-FFF2-40B4-BE49-F238E27FC236}">
                <a16:creationId xmlns:a16="http://schemas.microsoft.com/office/drawing/2014/main" id="{6EC47FCD-A90D-4D69-BB79-E5E748D12F52}"/>
              </a:ext>
            </a:extLst>
          </p:cNvPr>
          <p:cNvSpPr/>
          <p:nvPr/>
        </p:nvSpPr>
        <p:spPr>
          <a:xfrm rot="16200000">
            <a:off x="331191" y="339530"/>
            <a:ext cx="442019" cy="432852"/>
          </a:xfrm>
          <a:prstGeom prst="rightArrow">
            <a:avLst/>
          </a:prstGeom>
          <a:solidFill>
            <a:srgbClr val="12B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2108174670"/>
              </p:ext>
            </p:extLst>
          </p:nvPr>
        </p:nvGraphicFramePr>
        <p:xfrm>
          <a:off x="5905955" y="1891274"/>
          <a:ext cx="6219824" cy="4267733"/>
        </p:xfrm>
        <a:graphic>
          <a:graphicData uri="http://schemas.openxmlformats.org/drawingml/2006/chart">
            <c:chart xmlns:c="http://schemas.openxmlformats.org/drawingml/2006/chart" xmlns:r="http://schemas.openxmlformats.org/officeDocument/2006/relationships" r:id="rId6"/>
          </a:graphicData>
        </a:graphic>
      </p:graphicFrame>
      <p:grpSp>
        <p:nvGrpSpPr>
          <p:cNvPr id="4" name="Group 3">
            <a:extLst>
              <a:ext uri="{FF2B5EF4-FFF2-40B4-BE49-F238E27FC236}">
                <a16:creationId xmlns:a16="http://schemas.microsoft.com/office/drawing/2014/main" id="{5345B20F-1BB7-11E1-B88A-A87E235AA36D}"/>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A03462A6-A2FF-ACFF-2A8F-770E1F1136D6}"/>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BCDAF136-B617-589D-27C2-AD21D64D3B4C}"/>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7" descr="A picture containing object, clock, drawing&#10;&#10;Description automatically generated">
              <a:extLst>
                <a:ext uri="{FF2B5EF4-FFF2-40B4-BE49-F238E27FC236}">
                  <a16:creationId xmlns:a16="http://schemas.microsoft.com/office/drawing/2014/main" id="{C6C93B4C-AB4C-953E-406C-BFE50C1CBC5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9" name="TextBox 33">
            <a:extLst>
              <a:ext uri="{FF2B5EF4-FFF2-40B4-BE49-F238E27FC236}">
                <a16:creationId xmlns:a16="http://schemas.microsoft.com/office/drawing/2014/main" id="{9DA1FD50-C6FA-6B4D-7AB2-B423A9A0F916}"/>
              </a:ext>
            </a:extLst>
          </p:cNvPr>
          <p:cNvSpPr txBox="1"/>
          <p:nvPr/>
        </p:nvSpPr>
        <p:spPr>
          <a:xfrm>
            <a:off x="8024031" y="5649602"/>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3391743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608" y="1956897"/>
            <a:ext cx="3618270" cy="3618270"/>
          </a:xfrm>
          <a:prstGeom prst="rect">
            <a:avLst/>
          </a:prstGeom>
        </p:spPr>
      </p:pic>
      <p:sp>
        <p:nvSpPr>
          <p:cNvPr id="2" name="Title 1"/>
          <p:cNvSpPr>
            <a:spLocks noGrp="1"/>
          </p:cNvSpPr>
          <p:nvPr>
            <p:ph type="title"/>
          </p:nvPr>
        </p:nvSpPr>
        <p:spPr/>
        <p:txBody>
          <a:bodyPr>
            <a:normAutofit/>
          </a:bodyPr>
          <a:lstStyle/>
          <a:p>
            <a:r>
              <a:rPr lang="en-US" b="1" dirty="0">
                <a:latin typeface="Museo Sans 300" panose="02000000000000000000" pitchFamily="50" charset="0"/>
              </a:rPr>
              <a:t>Mercado </a:t>
            </a:r>
            <a:r>
              <a:rPr lang="en-US" b="1" dirty="0" err="1">
                <a:latin typeface="Museo Sans 300" panose="02000000000000000000" pitchFamily="50" charset="0"/>
              </a:rPr>
              <a:t>Internacional</a:t>
            </a:r>
            <a:endParaRPr lang="en-US" b="1" dirty="0">
              <a:latin typeface="Museo Sans 300" panose="02000000000000000000" pitchFamily="50" charset="0"/>
            </a:endParaRPr>
          </a:p>
        </p:txBody>
      </p:sp>
      <p:graphicFrame>
        <p:nvGraphicFramePr>
          <p:cNvPr id="6" name="Chart 5"/>
          <p:cNvGraphicFramePr/>
          <p:nvPr>
            <p:extLst>
              <p:ext uri="{D42A27DB-BD31-4B8C-83A1-F6EECF244321}">
                <p14:modId xmlns:p14="http://schemas.microsoft.com/office/powerpoint/2010/main" val="2100531281"/>
              </p:ext>
            </p:extLst>
          </p:nvPr>
        </p:nvGraphicFramePr>
        <p:xfrm>
          <a:off x="29471" y="729052"/>
          <a:ext cx="5541144" cy="54864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Table 6"/>
          <p:cNvGraphicFramePr>
            <a:graphicFrameLocks noGrp="1"/>
          </p:cNvGraphicFramePr>
          <p:nvPr>
            <p:custDataLst>
              <p:tags r:id="rId1"/>
            </p:custDataLst>
            <p:extLst>
              <p:ext uri="{D42A27DB-BD31-4B8C-83A1-F6EECF244321}">
                <p14:modId xmlns:p14="http://schemas.microsoft.com/office/powerpoint/2010/main" val="2848248300"/>
              </p:ext>
            </p:extLst>
          </p:nvPr>
        </p:nvGraphicFramePr>
        <p:xfrm>
          <a:off x="6428272" y="3315355"/>
          <a:ext cx="4980119" cy="2200020"/>
        </p:xfrm>
        <a:graphic>
          <a:graphicData uri="http://schemas.openxmlformats.org/drawingml/2006/table">
            <a:tbl>
              <a:tblPr firstRow="1">
                <a:tableStyleId>{912C8C85-51F0-491E-9774-3900AFEF0FD7}</a:tableStyleId>
              </a:tblPr>
              <a:tblGrid>
                <a:gridCol w="1632825">
                  <a:extLst>
                    <a:ext uri="{9D8B030D-6E8A-4147-A177-3AD203B41FA5}">
                      <a16:colId xmlns:a16="http://schemas.microsoft.com/office/drawing/2014/main" val="20000"/>
                    </a:ext>
                  </a:extLst>
                </a:gridCol>
                <a:gridCol w="970936">
                  <a:extLst>
                    <a:ext uri="{9D8B030D-6E8A-4147-A177-3AD203B41FA5}">
                      <a16:colId xmlns:a16="http://schemas.microsoft.com/office/drawing/2014/main" val="20001"/>
                    </a:ext>
                  </a:extLst>
                </a:gridCol>
                <a:gridCol w="962340">
                  <a:extLst>
                    <a:ext uri="{9D8B030D-6E8A-4147-A177-3AD203B41FA5}">
                      <a16:colId xmlns:a16="http://schemas.microsoft.com/office/drawing/2014/main" val="20002"/>
                    </a:ext>
                  </a:extLst>
                </a:gridCol>
                <a:gridCol w="1414018">
                  <a:extLst>
                    <a:ext uri="{9D8B030D-6E8A-4147-A177-3AD203B41FA5}">
                      <a16:colId xmlns:a16="http://schemas.microsoft.com/office/drawing/2014/main" val="20003"/>
                    </a:ext>
                  </a:extLst>
                </a:gridCol>
              </a:tblGrid>
              <a:tr h="733340">
                <a:tc>
                  <a:txBody>
                    <a:bodyPr/>
                    <a:lstStyle/>
                    <a:p>
                      <a:pPr algn="ctr" fontAlgn="b"/>
                      <a:r>
                        <a:rPr lang="en-US" sz="1200" u="none" strike="noStrike" dirty="0">
                          <a:effectLst/>
                          <a:latin typeface="Museo Sans 300" panose="02000000000000000000" pitchFamily="50" charset="0"/>
                        </a:rPr>
                        <a:t>REGIÓN DEL OPERADOR</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200" u="none" strike="noStrike" dirty="0">
                          <a:effectLst/>
                          <a:latin typeface="Museo Sans 300" panose="02000000000000000000" pitchFamily="50" charset="0"/>
                        </a:rPr>
                        <a:t> ASIENTOS 2023 </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200" u="none" strike="noStrike" dirty="0">
                          <a:effectLst/>
                          <a:latin typeface="Museo Sans 300" panose="02000000000000000000" pitchFamily="50" charset="0"/>
                        </a:rPr>
                        <a:t> ASIENTOS 2022</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200" u="none" strike="noStrike" dirty="0">
                          <a:effectLst/>
                          <a:latin typeface="Museo Sans 300" panose="02000000000000000000" pitchFamily="50" charset="0"/>
                        </a:rPr>
                        <a:t>% CRECIMIENTO</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extLst>
                  <a:ext uri="{0D108BD9-81ED-4DB2-BD59-A6C34878D82A}">
                    <a16:rowId xmlns:a16="http://schemas.microsoft.com/office/drawing/2014/main" val="10000"/>
                  </a:ext>
                </a:extLst>
              </a:tr>
              <a:tr h="733340">
                <a:tc>
                  <a:txBody>
                    <a:bodyPr/>
                    <a:lstStyle/>
                    <a:p>
                      <a:pPr algn="ctr" fontAlgn="b"/>
                      <a:r>
                        <a:rPr lang="en-US" sz="1200" b="1" i="0" u="none" strike="noStrike" dirty="0">
                          <a:solidFill>
                            <a:srgbClr val="6C6C6C"/>
                          </a:solidFill>
                          <a:effectLst/>
                          <a:latin typeface="Museo Sans 300" panose="02000000000000000000" pitchFamily="50" charset="0"/>
                        </a:rPr>
                        <a:t>LATINOAMÉRICA</a:t>
                      </a:r>
                    </a:p>
                    <a:p>
                      <a:pPr algn="ctr" fontAlgn="b"/>
                      <a:r>
                        <a:rPr lang="en-US" sz="1200" b="1" i="0" u="none" strike="noStrike" dirty="0">
                          <a:solidFill>
                            <a:srgbClr val="6C6C6C"/>
                          </a:solidFill>
                          <a:effectLst/>
                          <a:latin typeface="Museo Sans 300" panose="02000000000000000000" pitchFamily="50" charset="0"/>
                        </a:rPr>
                        <a:t>Y EL CARIBE</a:t>
                      </a: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25.1 M </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23 M</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8.9%</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extLst>
                  <a:ext uri="{0D108BD9-81ED-4DB2-BD59-A6C34878D82A}">
                    <a16:rowId xmlns:a16="http://schemas.microsoft.com/office/drawing/2014/main" val="10002"/>
                  </a:ext>
                </a:extLst>
              </a:tr>
              <a:tr h="733340">
                <a:tc>
                  <a:txBody>
                    <a:bodyPr/>
                    <a:lstStyle/>
                    <a:p>
                      <a:pPr algn="ctr" fontAlgn="b"/>
                      <a:r>
                        <a:rPr lang="en-US" sz="1200" b="1" u="none" strike="noStrike" dirty="0">
                          <a:solidFill>
                            <a:srgbClr val="6C6C6C"/>
                          </a:solidFill>
                          <a:effectLst/>
                          <a:latin typeface="Museo Sans 300" panose="02000000000000000000" pitchFamily="50" charset="0"/>
                        </a:rPr>
                        <a:t>OTRAS REGIONES</a:t>
                      </a:r>
                      <a:endParaRPr lang="en-US" sz="1200" b="1" i="0" u="none" strike="noStrike" dirty="0">
                        <a:solidFill>
                          <a:srgbClr val="6C6C6C"/>
                        </a:solidFill>
                        <a:effectLst/>
                        <a:latin typeface="Museo Sans 300" panose="02000000000000000000" pitchFamily="50" charset="0"/>
                      </a:endParaRP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43.6 M</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40.7M </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7.2%</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extLst>
                  <a:ext uri="{0D108BD9-81ED-4DB2-BD59-A6C34878D82A}">
                    <a16:rowId xmlns:a16="http://schemas.microsoft.com/office/drawing/2014/main" val="10003"/>
                  </a:ext>
                </a:extLst>
              </a:tr>
            </a:tbl>
          </a:graphicData>
        </a:graphic>
      </p:graphicFrame>
      <p:sp>
        <p:nvSpPr>
          <p:cNvPr id="3" name="CuadroTexto 2"/>
          <p:cNvSpPr txBox="1"/>
          <p:nvPr/>
        </p:nvSpPr>
        <p:spPr>
          <a:xfrm>
            <a:off x="7065123" y="1999525"/>
            <a:ext cx="4876321" cy="1169551"/>
          </a:xfrm>
          <a:prstGeom prst="rect">
            <a:avLst/>
          </a:prstGeom>
          <a:noFill/>
          <a:scene3d>
            <a:camera prst="orthographicFront"/>
            <a:lightRig rig="threePt" dir="t"/>
          </a:scene3d>
          <a:sp3d>
            <a:bevelT/>
          </a:sp3d>
        </p:spPr>
        <p:txBody>
          <a:bodyPr wrap="square" rtlCol="0">
            <a:spAutoFit/>
          </a:bodyPr>
          <a:lstStyle/>
          <a:p>
            <a:r>
              <a:rPr lang="es-CO" sz="1400" b="1" dirty="0">
                <a:solidFill>
                  <a:srgbClr val="6C6C6C"/>
                </a:solidFill>
                <a:latin typeface="Museo Sans 300" panose="02000000000000000000" pitchFamily="50" charset="0"/>
              </a:rPr>
              <a:t>RESUMEN DEL MERCADO INTERNACIONAL (2023)</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68.7 millones de asientos</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60 operadores</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392 pares de ciudades</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Distancia promedio por vuelo: 2.548 KM</a:t>
            </a:r>
            <a:endParaRPr lang="es-CO" dirty="0">
              <a:latin typeface="Museo Sans 300" panose="02000000000000000000" pitchFamily="50" charset="0"/>
            </a:endParaRPr>
          </a:p>
        </p:txBody>
      </p:sp>
      <p:sp>
        <p:nvSpPr>
          <p:cNvPr id="5" name="Rectangle 4">
            <a:extLst>
              <a:ext uri="{FF2B5EF4-FFF2-40B4-BE49-F238E27FC236}">
                <a16:creationId xmlns:a16="http://schemas.microsoft.com/office/drawing/2014/main" id="{799EE6CF-7768-4690-B0FD-1B317AD0C41A}"/>
              </a:ext>
            </a:extLst>
          </p:cNvPr>
          <p:cNvSpPr/>
          <p:nvPr/>
        </p:nvSpPr>
        <p:spPr>
          <a:xfrm>
            <a:off x="6023430" y="226833"/>
            <a:ext cx="5631540" cy="1600438"/>
          </a:xfrm>
          <a:prstGeom prst="rect">
            <a:avLst/>
          </a:prstGeom>
        </p:spPr>
        <p:txBody>
          <a:bodyPr wrap="square">
            <a:spAutoFit/>
          </a:bodyPr>
          <a:lstStyle/>
          <a:p>
            <a:pPr algn="just"/>
            <a:r>
              <a:rPr lang="es-ES" sz="1400" dirty="0">
                <a:solidFill>
                  <a:srgbClr val="6C6C6C"/>
                </a:solidFill>
              </a:rPr>
              <a:t>El mercado internacional desde y hacia México tuvo una capacidad total de 68.7 millones de asientos desplegados y 54.9 millones de pasajeros transportados en 2023. Las aerolíneas de Latinoamérica y el Caribe representaron el 36.5% de la capacidad internacional, con 25.1 millones de asientos y un aumento en la capacidad del 8.9% en comparación con 2022. 60 aerolíneas operaron el mercado internacional de México, sirviendo </a:t>
            </a:r>
          </a:p>
          <a:p>
            <a:pPr algn="just"/>
            <a:r>
              <a:rPr lang="es-ES" sz="1400" dirty="0">
                <a:solidFill>
                  <a:srgbClr val="6C6C6C"/>
                </a:solidFill>
              </a:rPr>
              <a:t>a 392 pares de ciudades y una distancia promedio por vuelo de 2.548 km.</a:t>
            </a:r>
            <a:endParaRPr lang="en-US" sz="1400" dirty="0">
              <a:solidFill>
                <a:srgbClr val="6C6C6C"/>
              </a:solidFill>
            </a:endParaRPr>
          </a:p>
        </p:txBody>
      </p:sp>
      <p:sp>
        <p:nvSpPr>
          <p:cNvPr id="10" name="Rectangle 9">
            <a:extLst>
              <a:ext uri="{FF2B5EF4-FFF2-40B4-BE49-F238E27FC236}">
                <a16:creationId xmlns:a16="http://schemas.microsoft.com/office/drawing/2014/main" id="{23DA5A74-D2AD-4178-8B56-DECBEEFBA5B4}"/>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
            <a:extLst>
              <a:ext uri="{FF2B5EF4-FFF2-40B4-BE49-F238E27FC236}">
                <a16:creationId xmlns:a16="http://schemas.microsoft.com/office/drawing/2014/main" id="{5834DCB1-0D81-4B02-B7F6-B93E5B1E2EC7}"/>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Argentina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12" name="Rectangle 11">
            <a:extLst>
              <a:ext uri="{FF2B5EF4-FFF2-40B4-BE49-F238E27FC236}">
                <a16:creationId xmlns:a16="http://schemas.microsoft.com/office/drawing/2014/main" id="{A5B9E495-52BE-4C29-837A-25ABFFABD61C}"/>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33">
            <a:extLst>
              <a:ext uri="{FF2B5EF4-FFF2-40B4-BE49-F238E27FC236}">
                <a16:creationId xmlns:a16="http://schemas.microsoft.com/office/drawing/2014/main" id="{C3387826-D8AE-DDF3-BED8-411F1F0C2CB7}"/>
              </a:ext>
            </a:extLst>
          </p:cNvPr>
          <p:cNvSpPr txBox="1"/>
          <p:nvPr/>
        </p:nvSpPr>
        <p:spPr>
          <a:xfrm>
            <a:off x="7414041" y="5630769"/>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9" name="Group 8">
            <a:extLst>
              <a:ext uri="{FF2B5EF4-FFF2-40B4-BE49-F238E27FC236}">
                <a16:creationId xmlns:a16="http://schemas.microsoft.com/office/drawing/2014/main" id="{C5F3A77A-C55F-16CD-9930-703AC941B439}"/>
              </a:ext>
            </a:extLst>
          </p:cNvPr>
          <p:cNvGrpSpPr/>
          <p:nvPr/>
        </p:nvGrpSpPr>
        <p:grpSpPr>
          <a:xfrm>
            <a:off x="181429" y="6054154"/>
            <a:ext cx="11760015" cy="963747"/>
            <a:chOff x="181429" y="6054154"/>
            <a:chExt cx="11760015" cy="963747"/>
          </a:xfrm>
        </p:grpSpPr>
        <p:sp>
          <p:nvSpPr>
            <p:cNvPr id="15" name="Text Placeholder 1">
              <a:extLst>
                <a:ext uri="{FF2B5EF4-FFF2-40B4-BE49-F238E27FC236}">
                  <a16:creationId xmlns:a16="http://schemas.microsoft.com/office/drawing/2014/main" id="{0C5D0F5D-C6F1-41F1-5369-85CCF4C884F8}"/>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6" name="Rectangle 15">
              <a:extLst>
                <a:ext uri="{FF2B5EF4-FFF2-40B4-BE49-F238E27FC236}">
                  <a16:creationId xmlns:a16="http://schemas.microsoft.com/office/drawing/2014/main" id="{D401F448-93A7-E2E1-E18B-E0C4BD5DDE8F}"/>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7" name="Picture 16" descr="A picture containing object, clock, drawing&#10;&#10;Description automatically generated">
              <a:extLst>
                <a:ext uri="{FF2B5EF4-FFF2-40B4-BE49-F238E27FC236}">
                  <a16:creationId xmlns:a16="http://schemas.microsoft.com/office/drawing/2014/main" id="{7C45C7C1-697F-178C-FEC7-EF9BF74DDD0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3347016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mn-lt"/>
              </a:rPr>
              <a:t>Tráfico</a:t>
            </a:r>
            <a:r>
              <a:rPr lang="en-US" dirty="0">
                <a:latin typeface="+mn-lt"/>
              </a:rPr>
              <a:t> </a:t>
            </a:r>
            <a:r>
              <a:rPr lang="en-US" dirty="0" err="1">
                <a:latin typeface="+mn-lt"/>
              </a:rPr>
              <a:t>Internacional</a:t>
            </a:r>
            <a:r>
              <a:rPr lang="en-US" dirty="0">
                <a:latin typeface="+mn-lt"/>
              </a:rPr>
              <a:t> de </a:t>
            </a:r>
            <a:r>
              <a:rPr lang="en-US" dirty="0" err="1">
                <a:latin typeface="+mn-lt"/>
              </a:rPr>
              <a:t>Pasajeros</a:t>
            </a:r>
            <a:r>
              <a:rPr lang="en-US" dirty="0">
                <a:latin typeface="+mn-lt"/>
              </a:rPr>
              <a:t> por </a:t>
            </a:r>
            <a:r>
              <a:rPr lang="en-US" dirty="0" err="1">
                <a:latin typeface="+mn-lt"/>
              </a:rPr>
              <a:t>Operador</a:t>
            </a:r>
            <a:endParaRPr lang="en-US" dirty="0">
              <a:latin typeface="+mn-lt"/>
            </a:endParaRPr>
          </a:p>
        </p:txBody>
      </p:sp>
      <p:grpSp>
        <p:nvGrpSpPr>
          <p:cNvPr id="6" name="Group 5">
            <a:extLst>
              <a:ext uri="{FF2B5EF4-FFF2-40B4-BE49-F238E27FC236}">
                <a16:creationId xmlns:a16="http://schemas.microsoft.com/office/drawing/2014/main" id="{50D3C4AF-CD58-47CF-8E2F-53784F4BB87F}"/>
              </a:ext>
            </a:extLst>
          </p:cNvPr>
          <p:cNvGrpSpPr/>
          <p:nvPr/>
        </p:nvGrpSpPr>
        <p:grpSpPr>
          <a:xfrm>
            <a:off x="181429" y="796588"/>
            <a:ext cx="7691990" cy="5918537"/>
            <a:chOff x="5376451" y="-887462"/>
            <a:chExt cx="7579956" cy="5974719"/>
          </a:xfrm>
        </p:grpSpPr>
        <p:graphicFrame>
          <p:nvGraphicFramePr>
            <p:cNvPr id="3" name="Chart 2"/>
            <p:cNvGraphicFramePr/>
            <p:nvPr>
              <p:extLst>
                <p:ext uri="{D42A27DB-BD31-4B8C-83A1-F6EECF244321}">
                  <p14:modId xmlns:p14="http://schemas.microsoft.com/office/powerpoint/2010/main" val="3368586739"/>
                </p:ext>
              </p:extLst>
            </p:nvPr>
          </p:nvGraphicFramePr>
          <p:xfrm>
            <a:off x="5376451" y="-887462"/>
            <a:ext cx="7579956" cy="5078786"/>
          </p:xfrm>
          <a:graphic>
            <a:graphicData uri="http://schemas.openxmlformats.org/drawingml/2006/chart">
              <c:chart xmlns:c="http://schemas.openxmlformats.org/drawingml/2006/chart" xmlns:r="http://schemas.openxmlformats.org/officeDocument/2006/relationships" r:id="rId3"/>
            </a:graphicData>
          </a:graphic>
        </p:graphicFrame>
        <p:cxnSp>
          <p:nvCxnSpPr>
            <p:cNvPr id="18" name="Straight Connector 17"/>
            <p:cNvCxnSpPr/>
            <p:nvPr/>
          </p:nvCxnSpPr>
          <p:spPr>
            <a:xfrm>
              <a:off x="5511800" y="5087257"/>
              <a:ext cx="363364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3" name="Rectangle 22">
            <a:extLst>
              <a:ext uri="{FF2B5EF4-FFF2-40B4-BE49-F238E27FC236}">
                <a16:creationId xmlns:a16="http://schemas.microsoft.com/office/drawing/2014/main" id="{56335188-F651-45F6-929D-8CD51B863D30}"/>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Placeholder 1">
            <a:extLst>
              <a:ext uri="{FF2B5EF4-FFF2-40B4-BE49-F238E27FC236}">
                <a16:creationId xmlns:a16="http://schemas.microsoft.com/office/drawing/2014/main" id="{978169BD-BCC0-4FAC-929E-0CE19642920F}"/>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Argentina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pic>
        <p:nvPicPr>
          <p:cNvPr id="1026" name="Picture 2" descr="American Airlines">
            <a:extLst>
              <a:ext uri="{FF2B5EF4-FFF2-40B4-BE49-F238E27FC236}">
                <a16:creationId xmlns:a16="http://schemas.microsoft.com/office/drawing/2014/main" id="{5D12E813-97C3-4C68-9A77-691E9970852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51339" y="1748258"/>
            <a:ext cx="1501346" cy="23171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a:extLst>
              <a:ext uri="{FF2B5EF4-FFF2-40B4-BE49-F238E27FC236}">
                <a16:creationId xmlns:a16="http://schemas.microsoft.com/office/drawing/2014/main" id="{9575CDDC-52B5-4A42-8085-F75F3A17C353}"/>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5E5B19B-EE1B-40FD-B535-8699BBBC31AB}"/>
              </a:ext>
            </a:extLst>
          </p:cNvPr>
          <p:cNvSpPr/>
          <p:nvPr/>
        </p:nvSpPr>
        <p:spPr>
          <a:xfrm>
            <a:off x="8836260" y="1950747"/>
            <a:ext cx="2955046" cy="2308324"/>
          </a:xfrm>
          <a:prstGeom prst="rect">
            <a:avLst/>
          </a:prstGeom>
        </p:spPr>
        <p:txBody>
          <a:bodyPr wrap="square">
            <a:spAutoFit/>
          </a:bodyPr>
          <a:lstStyle/>
          <a:p>
            <a:pPr algn="just"/>
            <a:r>
              <a:rPr lang="es-ES" sz="1600" dirty="0">
                <a:solidFill>
                  <a:srgbClr val="04A9C7"/>
                </a:solidFill>
              </a:rPr>
              <a:t>American Airlines fue el operador internacional más grande desde/hacia México con el 14.2% del total del tráfico de pasajeros.</a:t>
            </a:r>
          </a:p>
          <a:p>
            <a:endParaRPr lang="es-ES" sz="1600" dirty="0">
              <a:solidFill>
                <a:srgbClr val="04A9C7"/>
              </a:solidFill>
            </a:endParaRPr>
          </a:p>
          <a:p>
            <a:r>
              <a:rPr lang="es-ES" sz="1600" dirty="0" err="1">
                <a:solidFill>
                  <a:srgbClr val="04A9C7"/>
                </a:solidFill>
              </a:rPr>
              <a:t>Aeromexico</a:t>
            </a:r>
            <a:r>
              <a:rPr lang="es-ES" sz="1600" dirty="0">
                <a:solidFill>
                  <a:srgbClr val="04A9C7"/>
                </a:solidFill>
              </a:rPr>
              <a:t> fue la aerolínea latinoamericana más grande con 12.4% del total del tráfico internacional de pasajeros.</a:t>
            </a:r>
            <a:endParaRPr lang="en-US" sz="1600" dirty="0">
              <a:solidFill>
                <a:srgbClr val="04A9C7"/>
              </a:solidFill>
            </a:endParaRPr>
          </a:p>
        </p:txBody>
      </p:sp>
      <p:sp>
        <p:nvSpPr>
          <p:cNvPr id="11" name="TextBox 33">
            <a:extLst>
              <a:ext uri="{FF2B5EF4-FFF2-40B4-BE49-F238E27FC236}">
                <a16:creationId xmlns:a16="http://schemas.microsoft.com/office/drawing/2014/main" id="{6E40D32A-97B6-409D-B616-169D007E9F4B}"/>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12" name="Group 11">
            <a:extLst>
              <a:ext uri="{FF2B5EF4-FFF2-40B4-BE49-F238E27FC236}">
                <a16:creationId xmlns:a16="http://schemas.microsoft.com/office/drawing/2014/main" id="{9055B329-E198-5649-D7B7-E16CFA180951}"/>
              </a:ext>
            </a:extLst>
          </p:cNvPr>
          <p:cNvGrpSpPr/>
          <p:nvPr/>
        </p:nvGrpSpPr>
        <p:grpSpPr>
          <a:xfrm>
            <a:off x="181429" y="6054154"/>
            <a:ext cx="11760015" cy="963747"/>
            <a:chOff x="181429" y="6054154"/>
            <a:chExt cx="11760015" cy="963747"/>
          </a:xfrm>
        </p:grpSpPr>
        <p:sp>
          <p:nvSpPr>
            <p:cNvPr id="13" name="Text Placeholder 1">
              <a:extLst>
                <a:ext uri="{FF2B5EF4-FFF2-40B4-BE49-F238E27FC236}">
                  <a16:creationId xmlns:a16="http://schemas.microsoft.com/office/drawing/2014/main" id="{B32E574D-4EF4-0B60-8E73-49E9AE1E5FD1}"/>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4" name="Rectangle 13">
              <a:extLst>
                <a:ext uri="{FF2B5EF4-FFF2-40B4-BE49-F238E27FC236}">
                  <a16:creationId xmlns:a16="http://schemas.microsoft.com/office/drawing/2014/main" id="{D1FC6218-3CF1-E6BC-CA77-530A48AD6378}"/>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Picture 14" descr="A picture containing object, clock, drawing&#10;&#10;Description automatically generated">
              <a:extLst>
                <a:ext uri="{FF2B5EF4-FFF2-40B4-BE49-F238E27FC236}">
                  <a16:creationId xmlns:a16="http://schemas.microsoft.com/office/drawing/2014/main" id="{ACB137D7-E161-F702-F1DA-366D9FA1D4A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pic>
        <p:nvPicPr>
          <p:cNvPr id="1034" name="Picture 10">
            <a:extLst>
              <a:ext uri="{FF2B5EF4-FFF2-40B4-BE49-F238E27FC236}">
                <a16:creationId xmlns:a16="http://schemas.microsoft.com/office/drawing/2014/main" id="{CD9815CA-78ED-5342-3934-DB039A73B1E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62325" y="2739663"/>
            <a:ext cx="445253" cy="44525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285B9CF3-36C4-6295-742A-38EAD508EFA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49286" y="2371761"/>
            <a:ext cx="1143000" cy="2857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eromexico Logo PNG vector in SVG, PDF, AI, CDR format">
            <a:extLst>
              <a:ext uri="{FF2B5EF4-FFF2-40B4-BE49-F238E27FC236}">
                <a16:creationId xmlns:a16="http://schemas.microsoft.com/office/drawing/2014/main" id="{85BC69CA-46C6-583D-0DCA-6555F9F60C8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7512" t="35104" r="5496" b="39183"/>
          <a:stretch/>
        </p:blipFill>
        <p:spPr bwMode="auto">
          <a:xfrm>
            <a:off x="6270112" y="2006424"/>
            <a:ext cx="1501347" cy="33239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a:extLst>
              <a:ext uri="{FF2B5EF4-FFF2-40B4-BE49-F238E27FC236}">
                <a16:creationId xmlns:a16="http://schemas.microsoft.com/office/drawing/2014/main" id="{83D3043E-F8BD-95E8-A1B4-1BE6E5AC40D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80859" y="3245733"/>
            <a:ext cx="1379090" cy="21313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a:extLst>
              <a:ext uri="{FF2B5EF4-FFF2-40B4-BE49-F238E27FC236}">
                <a16:creationId xmlns:a16="http://schemas.microsoft.com/office/drawing/2014/main" id="{177DDB09-C583-FEB7-CDEF-1587B2B0762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31240" y="3574388"/>
            <a:ext cx="1379090" cy="28835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Logo (2014–present), consisting of the name &quot;Southwest&quot; in blue letters followed by a heart in yellow, red and blue diagonal stripes">
            <a:extLst>
              <a:ext uri="{FF2B5EF4-FFF2-40B4-BE49-F238E27FC236}">
                <a16:creationId xmlns:a16="http://schemas.microsoft.com/office/drawing/2014/main" id="{61DE3083-FF54-495C-1579-CE6E9DD5907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31240" y="3954334"/>
            <a:ext cx="1579158" cy="24405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BC925FE2-86DF-5A7D-FEE6-52FE6F0C23DA}"/>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528620" y="4306410"/>
            <a:ext cx="973192" cy="29768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2161CC14-FD60-EC97-2369-38B6F1CD836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06674" y="4691804"/>
            <a:ext cx="1187114" cy="33455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5B9E5A49-8A8E-7C78-BC63-5E30B0AE839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9953" y="5057257"/>
            <a:ext cx="1501347" cy="348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251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map of the world&#10;&#10;Description automatically generated">
            <a:extLst>
              <a:ext uri="{FF2B5EF4-FFF2-40B4-BE49-F238E27FC236}">
                <a16:creationId xmlns:a16="http://schemas.microsoft.com/office/drawing/2014/main" id="{445B0A99-ECD1-8DB1-762A-1324545C81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212" y="0"/>
            <a:ext cx="8468788" cy="4234394"/>
          </a:xfrm>
          <a:prstGeom prst="rect">
            <a:avLst/>
          </a:prstGeom>
        </p:spPr>
      </p:pic>
      <p:graphicFrame>
        <p:nvGraphicFramePr>
          <p:cNvPr id="3" name="Tabla 2"/>
          <p:cNvGraphicFramePr>
            <a:graphicFrameLocks noGrp="1"/>
          </p:cNvGraphicFramePr>
          <p:nvPr>
            <p:extLst>
              <p:ext uri="{D42A27DB-BD31-4B8C-83A1-F6EECF244321}">
                <p14:modId xmlns:p14="http://schemas.microsoft.com/office/powerpoint/2010/main" val="1081140020"/>
              </p:ext>
            </p:extLst>
          </p:nvPr>
        </p:nvGraphicFramePr>
        <p:xfrm>
          <a:off x="494800" y="280688"/>
          <a:ext cx="4905875" cy="573564"/>
        </p:xfrm>
        <a:graphic>
          <a:graphicData uri="http://schemas.openxmlformats.org/drawingml/2006/table">
            <a:tbl>
              <a:tblPr>
                <a:tableStyleId>{1FECB4D8-DB02-4DC6-A0A2-4F2EBAE1DC90}</a:tableStyleId>
              </a:tblPr>
              <a:tblGrid>
                <a:gridCol w="4905875">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Internacionales</a:t>
                      </a:r>
                    </a:p>
                    <a:p>
                      <a:pPr algn="ctr" fontAlgn="ctr"/>
                      <a:r>
                        <a:rPr lang="pt-BR" sz="1600" b="1" u="none" strike="noStrike" dirty="0">
                          <a:solidFill>
                            <a:schemeClr val="bg1"/>
                          </a:solidFill>
                          <a:effectLst/>
                          <a:latin typeface="Museo Sans 300" panose="02000000000000000000" pitchFamily="50" charset="0"/>
                        </a:rPr>
                        <a:t>(Tráfico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210773"/>
            <a:ext cx="661761" cy="661761"/>
          </a:xfrm>
          <a:prstGeom prst="rect">
            <a:avLst/>
          </a:prstGeom>
        </p:spPr>
      </p:pic>
      <p:sp>
        <p:nvSpPr>
          <p:cNvPr id="12" name="Right Arrow 11"/>
          <p:cNvSpPr/>
          <p:nvPr/>
        </p:nvSpPr>
        <p:spPr>
          <a:xfrm rot="16200000">
            <a:off x="341681" y="368796"/>
            <a:ext cx="306240" cy="304802"/>
          </a:xfrm>
          <a:prstGeom prst="rightArrow">
            <a:avLst/>
          </a:prstGeom>
          <a:solidFill>
            <a:schemeClr val="accent3"/>
          </a:solidFill>
          <a:ln>
            <a:solidFill>
              <a:srgbClr val="7C62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665910" y="4323490"/>
            <a:ext cx="6386389" cy="1077218"/>
          </a:xfrm>
          <a:prstGeom prst="rect">
            <a:avLst/>
          </a:prstGeom>
        </p:spPr>
        <p:txBody>
          <a:bodyPr wrap="square">
            <a:spAutoFit/>
          </a:bodyPr>
          <a:lstStyle/>
          <a:p>
            <a:pPr algn="just"/>
            <a:r>
              <a:rPr lang="es-ES" sz="1600" b="1" dirty="0">
                <a:latin typeface="Museo Sans 300" panose="02000000000000000000" pitchFamily="50" charset="0"/>
              </a:rPr>
              <a:t>Cancún – Dallas Fort Worth fue el par de ciudades con el mayor tráfico en el mercado internacional de México con 1.1 millones pasajeros y 1.4 millones de asientos activos en 2023. La ruta tuvo un factor de ocupación del 81%</a:t>
            </a:r>
            <a:endParaRPr lang="en-US" sz="1600" b="1" dirty="0">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3250007022"/>
              </p:ext>
            </p:extLst>
          </p:nvPr>
        </p:nvGraphicFramePr>
        <p:xfrm>
          <a:off x="-104775" y="1029838"/>
          <a:ext cx="5772150" cy="4826099"/>
        </p:xfrm>
        <a:graphic>
          <a:graphicData uri="http://schemas.openxmlformats.org/drawingml/2006/chart">
            <c:chart xmlns:c="http://schemas.openxmlformats.org/drawingml/2006/chart" xmlns:r="http://schemas.openxmlformats.org/officeDocument/2006/relationships" r:id="rId5"/>
          </a:graphicData>
        </a:graphic>
      </p:graphicFrame>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FF5922-66F1-4992-A804-9711BB7BCB1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33">
            <a:extLst>
              <a:ext uri="{FF2B5EF4-FFF2-40B4-BE49-F238E27FC236}">
                <a16:creationId xmlns:a16="http://schemas.microsoft.com/office/drawing/2014/main" id="{F1829DE3-BEB4-82B2-A1E5-3EEDDD80C346}"/>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9" name="Group 8">
            <a:extLst>
              <a:ext uri="{FF2B5EF4-FFF2-40B4-BE49-F238E27FC236}">
                <a16:creationId xmlns:a16="http://schemas.microsoft.com/office/drawing/2014/main" id="{4E30C874-B98B-8FA5-4543-980CFD79DBB4}"/>
              </a:ext>
            </a:extLst>
          </p:cNvPr>
          <p:cNvGrpSpPr/>
          <p:nvPr/>
        </p:nvGrpSpPr>
        <p:grpSpPr>
          <a:xfrm>
            <a:off x="181429" y="6054154"/>
            <a:ext cx="11760015" cy="963747"/>
            <a:chOff x="181429" y="6054154"/>
            <a:chExt cx="11760015" cy="963747"/>
          </a:xfrm>
        </p:grpSpPr>
        <p:sp>
          <p:nvSpPr>
            <p:cNvPr id="11" name="Text Placeholder 1">
              <a:extLst>
                <a:ext uri="{FF2B5EF4-FFF2-40B4-BE49-F238E27FC236}">
                  <a16:creationId xmlns:a16="http://schemas.microsoft.com/office/drawing/2014/main" id="{24BBBF04-EF2F-49B2-E8E5-1FCF4F7A9D04}"/>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5" name="Rectangle 14">
              <a:extLst>
                <a:ext uri="{FF2B5EF4-FFF2-40B4-BE49-F238E27FC236}">
                  <a16:creationId xmlns:a16="http://schemas.microsoft.com/office/drawing/2014/main" id="{88B52B62-0C45-95EA-61CF-9C34CAFC92F7}"/>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7" name="Picture 16" descr="A picture containing object, clock, drawing&#10;&#10;Description automatically generated">
              <a:extLst>
                <a:ext uri="{FF2B5EF4-FFF2-40B4-BE49-F238E27FC236}">
                  <a16:creationId xmlns:a16="http://schemas.microsoft.com/office/drawing/2014/main" id="{95DE47E0-5318-7B94-1D80-343EF9A3F4C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380305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40268"/>
            <a:ext cx="10972800" cy="527293"/>
          </a:xfrm>
        </p:spPr>
        <p:txBody>
          <a:bodyPr>
            <a:normAutofit/>
          </a:bodyPr>
          <a:lstStyle/>
          <a:p>
            <a:r>
              <a:rPr lang="en-US" b="1" dirty="0" err="1">
                <a:solidFill>
                  <a:srgbClr val="7030A0"/>
                </a:solidFill>
                <a:latin typeface="Museo Sans 300" panose="02000000000000000000" pitchFamily="50" charset="0"/>
              </a:rPr>
              <a:t>Perspectiva</a:t>
            </a:r>
            <a:r>
              <a:rPr lang="en-US" b="1" dirty="0">
                <a:solidFill>
                  <a:srgbClr val="7030A0"/>
                </a:solidFill>
                <a:latin typeface="Museo Sans 300" panose="02000000000000000000" pitchFamily="50" charset="0"/>
              </a:rPr>
              <a:t> </a:t>
            </a:r>
            <a:r>
              <a:rPr lang="en-US" b="1" dirty="0" err="1">
                <a:solidFill>
                  <a:srgbClr val="7030A0"/>
                </a:solidFill>
                <a:latin typeface="Museo Sans 300" panose="02000000000000000000" pitchFamily="50" charset="0"/>
              </a:rPr>
              <a:t>Económica</a:t>
            </a:r>
            <a:endParaRPr lang="en-US" sz="2800" b="1" dirty="0">
              <a:solidFill>
                <a:srgbClr val="7030A0"/>
              </a:solidFill>
              <a:latin typeface="Museo Sans 300" panose="02000000000000000000" pitchFamily="50" charset="0"/>
            </a:endParaRPr>
          </a:p>
        </p:txBody>
      </p:sp>
      <p:sp>
        <p:nvSpPr>
          <p:cNvPr id="13" name="TextBox 12">
            <a:extLst>
              <a:ext uri="{FF2B5EF4-FFF2-40B4-BE49-F238E27FC236}">
                <a16:creationId xmlns:a16="http://schemas.microsoft.com/office/drawing/2014/main" id="{EC05F9C3-A5E7-429A-98FF-71B048FFEB37}"/>
              </a:ext>
            </a:extLst>
          </p:cNvPr>
          <p:cNvSpPr txBox="1"/>
          <p:nvPr/>
        </p:nvSpPr>
        <p:spPr>
          <a:xfrm>
            <a:off x="10120112" y="5719589"/>
            <a:ext cx="1821332" cy="253916"/>
          </a:xfrm>
          <a:prstGeom prst="rect">
            <a:avLst/>
          </a:prstGeom>
          <a:noFill/>
        </p:spPr>
        <p:txBody>
          <a:bodyPr wrap="none" rtlCol="0">
            <a:spAutoFit/>
          </a:bodyPr>
          <a:lstStyle/>
          <a:p>
            <a:r>
              <a:rPr lang="en-US" sz="1050" dirty="0">
                <a:latin typeface="Museo Sans 300" panose="02000000000000000000" pitchFamily="50" charset="0"/>
              </a:rPr>
              <a:t>Fuente: Banco Mundial, INEGI</a:t>
            </a:r>
          </a:p>
        </p:txBody>
      </p:sp>
      <p:sp>
        <p:nvSpPr>
          <p:cNvPr id="18" name="TextBox 17">
            <a:extLst>
              <a:ext uri="{FF2B5EF4-FFF2-40B4-BE49-F238E27FC236}">
                <a16:creationId xmlns:a16="http://schemas.microsoft.com/office/drawing/2014/main" id="{53079AEB-3020-45FC-AFD6-CA2AE1412E53}"/>
              </a:ext>
            </a:extLst>
          </p:cNvPr>
          <p:cNvSpPr txBox="1"/>
          <p:nvPr/>
        </p:nvSpPr>
        <p:spPr>
          <a:xfrm>
            <a:off x="5622396" y="897165"/>
            <a:ext cx="2581861" cy="400110"/>
          </a:xfrm>
          <a:prstGeom prst="rect">
            <a:avLst/>
          </a:prstGeom>
          <a:noFill/>
        </p:spPr>
        <p:txBody>
          <a:bodyPr wrap="none" rtlCol="0">
            <a:spAutoFit/>
          </a:bodyPr>
          <a:lstStyle/>
          <a:p>
            <a:r>
              <a:rPr lang="en-US" sz="2000" b="1" dirty="0" err="1">
                <a:solidFill>
                  <a:srgbClr val="6C6C6C"/>
                </a:solidFill>
                <a:latin typeface="Museo Sans 300" panose="02000000000000000000" pitchFamily="50" charset="0"/>
              </a:rPr>
              <a:t>Tasa</a:t>
            </a:r>
            <a:r>
              <a:rPr lang="en-US" sz="2000" b="1" dirty="0">
                <a:solidFill>
                  <a:srgbClr val="6C6C6C"/>
                </a:solidFill>
                <a:latin typeface="Museo Sans 300" panose="02000000000000000000" pitchFamily="50" charset="0"/>
              </a:rPr>
              <a:t> de </a:t>
            </a:r>
            <a:r>
              <a:rPr lang="en-US" sz="2000" b="1" dirty="0" err="1">
                <a:solidFill>
                  <a:srgbClr val="6C6C6C"/>
                </a:solidFill>
                <a:latin typeface="Museo Sans 300" panose="02000000000000000000" pitchFamily="50" charset="0"/>
              </a:rPr>
              <a:t>Desempleo</a:t>
            </a:r>
            <a:endParaRPr lang="en-US" sz="2000" b="1" dirty="0">
              <a:solidFill>
                <a:srgbClr val="6C6C6C"/>
              </a:solidFill>
              <a:latin typeface="Museo Sans 300" panose="02000000000000000000" pitchFamily="50" charset="0"/>
            </a:endParaRPr>
          </a:p>
        </p:txBody>
      </p:sp>
      <p:sp>
        <p:nvSpPr>
          <p:cNvPr id="20" name="TextBox 19">
            <a:extLst>
              <a:ext uri="{FF2B5EF4-FFF2-40B4-BE49-F238E27FC236}">
                <a16:creationId xmlns:a16="http://schemas.microsoft.com/office/drawing/2014/main" id="{A1F71DDA-F9D8-4BAB-AD1B-D2AF83DF50F0}"/>
              </a:ext>
            </a:extLst>
          </p:cNvPr>
          <p:cNvSpPr txBox="1"/>
          <p:nvPr/>
        </p:nvSpPr>
        <p:spPr>
          <a:xfrm>
            <a:off x="1656366" y="3222942"/>
            <a:ext cx="2147447" cy="400110"/>
          </a:xfrm>
          <a:prstGeom prst="rect">
            <a:avLst/>
          </a:prstGeom>
          <a:noFill/>
        </p:spPr>
        <p:txBody>
          <a:bodyPr wrap="none" rtlCol="0">
            <a:spAutoFit/>
          </a:bodyPr>
          <a:lstStyle/>
          <a:p>
            <a:r>
              <a:rPr lang="en-US" sz="2000" b="1" dirty="0" err="1">
                <a:solidFill>
                  <a:srgbClr val="6C6C6C"/>
                </a:solidFill>
                <a:latin typeface="Museo Sans 300" panose="02000000000000000000" pitchFamily="50" charset="0"/>
              </a:rPr>
              <a:t>Tasa</a:t>
            </a:r>
            <a:r>
              <a:rPr lang="en-US" sz="2000" b="1" dirty="0">
                <a:solidFill>
                  <a:srgbClr val="6C6C6C"/>
                </a:solidFill>
                <a:latin typeface="Museo Sans 300" panose="02000000000000000000" pitchFamily="50" charset="0"/>
              </a:rPr>
              <a:t> de Cambio</a:t>
            </a:r>
          </a:p>
        </p:txBody>
      </p:sp>
      <p:sp>
        <p:nvSpPr>
          <p:cNvPr id="22" name="TextBox 21">
            <a:extLst>
              <a:ext uri="{FF2B5EF4-FFF2-40B4-BE49-F238E27FC236}">
                <a16:creationId xmlns:a16="http://schemas.microsoft.com/office/drawing/2014/main" id="{0E5B5567-ED64-4478-9B59-EFC9DAF153D2}"/>
              </a:ext>
            </a:extLst>
          </p:cNvPr>
          <p:cNvSpPr txBox="1"/>
          <p:nvPr/>
        </p:nvSpPr>
        <p:spPr>
          <a:xfrm>
            <a:off x="1768687" y="894897"/>
            <a:ext cx="2191690" cy="400110"/>
          </a:xfrm>
          <a:prstGeom prst="rect">
            <a:avLst/>
          </a:prstGeom>
          <a:noFill/>
        </p:spPr>
        <p:txBody>
          <a:bodyPr wrap="none" rtlCol="0">
            <a:spAutoFit/>
          </a:bodyPr>
          <a:lstStyle/>
          <a:p>
            <a:r>
              <a:rPr lang="en-US" sz="2000" b="1" dirty="0" err="1">
                <a:solidFill>
                  <a:srgbClr val="6C6C6C"/>
                </a:solidFill>
                <a:latin typeface="Museo Sans 300" panose="02000000000000000000" pitchFamily="50" charset="0"/>
              </a:rPr>
              <a:t>Crecimiento</a:t>
            </a:r>
            <a:r>
              <a:rPr lang="en-US" sz="2000" b="1" dirty="0">
                <a:solidFill>
                  <a:srgbClr val="6C6C6C"/>
                </a:solidFill>
                <a:latin typeface="Museo Sans 300" panose="02000000000000000000" pitchFamily="50" charset="0"/>
              </a:rPr>
              <a:t> PIB</a:t>
            </a:r>
          </a:p>
        </p:txBody>
      </p:sp>
      <p:sp>
        <p:nvSpPr>
          <p:cNvPr id="24" name="TextBox 23">
            <a:extLst>
              <a:ext uri="{FF2B5EF4-FFF2-40B4-BE49-F238E27FC236}">
                <a16:creationId xmlns:a16="http://schemas.microsoft.com/office/drawing/2014/main" id="{C7EBE708-E248-41CD-B8E7-2A52025444B8}"/>
              </a:ext>
            </a:extLst>
          </p:cNvPr>
          <p:cNvSpPr txBox="1"/>
          <p:nvPr/>
        </p:nvSpPr>
        <p:spPr>
          <a:xfrm>
            <a:off x="6245116" y="3223818"/>
            <a:ext cx="1259512" cy="400110"/>
          </a:xfrm>
          <a:prstGeom prst="rect">
            <a:avLst/>
          </a:prstGeom>
          <a:noFill/>
        </p:spPr>
        <p:txBody>
          <a:bodyPr wrap="none" rtlCol="0">
            <a:spAutoFit/>
          </a:bodyPr>
          <a:lstStyle/>
          <a:p>
            <a:r>
              <a:rPr lang="es-419" sz="2000" b="1" dirty="0">
                <a:solidFill>
                  <a:srgbClr val="6C6C6C"/>
                </a:solidFill>
                <a:latin typeface="Museo Sans 300" panose="02000000000000000000" pitchFamily="50" charset="0"/>
              </a:rPr>
              <a:t>Inflación</a:t>
            </a:r>
          </a:p>
        </p:txBody>
      </p:sp>
      <p:sp>
        <p:nvSpPr>
          <p:cNvPr id="7" name="Rectangle 6">
            <a:extLst>
              <a:ext uri="{FF2B5EF4-FFF2-40B4-BE49-F238E27FC236}">
                <a16:creationId xmlns:a16="http://schemas.microsoft.com/office/drawing/2014/main" id="{9D8F58E3-9E53-4419-82C5-BFA33DDC4C7D}"/>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Chart 15">
            <a:extLst>
              <a:ext uri="{FF2B5EF4-FFF2-40B4-BE49-F238E27FC236}">
                <a16:creationId xmlns:a16="http://schemas.microsoft.com/office/drawing/2014/main" id="{67304ACE-E3FC-4043-A900-556F5256D5FC}"/>
              </a:ext>
            </a:extLst>
          </p:cNvPr>
          <p:cNvGraphicFramePr/>
          <p:nvPr>
            <p:extLst>
              <p:ext uri="{D42A27DB-BD31-4B8C-83A1-F6EECF244321}">
                <p14:modId xmlns:p14="http://schemas.microsoft.com/office/powerpoint/2010/main" val="4225531868"/>
              </p:ext>
            </p:extLst>
          </p:nvPr>
        </p:nvGraphicFramePr>
        <p:xfrm>
          <a:off x="181429" y="1319449"/>
          <a:ext cx="4144319" cy="21095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Chart 24">
            <a:extLst>
              <a:ext uri="{FF2B5EF4-FFF2-40B4-BE49-F238E27FC236}">
                <a16:creationId xmlns:a16="http://schemas.microsoft.com/office/drawing/2014/main" id="{AFE85B8C-3B43-47BF-852F-02117D2777CE}"/>
              </a:ext>
            </a:extLst>
          </p:cNvPr>
          <p:cNvGraphicFramePr/>
          <p:nvPr>
            <p:extLst>
              <p:ext uri="{D42A27DB-BD31-4B8C-83A1-F6EECF244321}">
                <p14:modId xmlns:p14="http://schemas.microsoft.com/office/powerpoint/2010/main" val="3318024588"/>
              </p:ext>
            </p:extLst>
          </p:nvPr>
        </p:nvGraphicFramePr>
        <p:xfrm>
          <a:off x="4496917" y="1211566"/>
          <a:ext cx="3864763" cy="18967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 name="Chart 25">
            <a:extLst>
              <a:ext uri="{FF2B5EF4-FFF2-40B4-BE49-F238E27FC236}">
                <a16:creationId xmlns:a16="http://schemas.microsoft.com/office/drawing/2014/main" id="{D3249428-00AF-43E6-965F-2A25FEA0FDAE}"/>
              </a:ext>
            </a:extLst>
          </p:cNvPr>
          <p:cNvGraphicFramePr/>
          <p:nvPr>
            <p:extLst>
              <p:ext uri="{D42A27DB-BD31-4B8C-83A1-F6EECF244321}">
                <p14:modId xmlns:p14="http://schemas.microsoft.com/office/powerpoint/2010/main" val="3138362907"/>
              </p:ext>
            </p:extLst>
          </p:nvPr>
        </p:nvGraphicFramePr>
        <p:xfrm>
          <a:off x="352599" y="3707319"/>
          <a:ext cx="4144318" cy="181015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7" name="Chart 26">
            <a:extLst>
              <a:ext uri="{FF2B5EF4-FFF2-40B4-BE49-F238E27FC236}">
                <a16:creationId xmlns:a16="http://schemas.microsoft.com/office/drawing/2014/main" id="{EC452A02-04F5-4697-A5C6-DF2858A26C06}"/>
              </a:ext>
            </a:extLst>
          </p:cNvPr>
          <p:cNvGraphicFramePr/>
          <p:nvPr>
            <p:extLst>
              <p:ext uri="{D42A27DB-BD31-4B8C-83A1-F6EECF244321}">
                <p14:modId xmlns:p14="http://schemas.microsoft.com/office/powerpoint/2010/main" val="2069900579"/>
              </p:ext>
            </p:extLst>
          </p:nvPr>
        </p:nvGraphicFramePr>
        <p:xfrm>
          <a:off x="4688780" y="3749734"/>
          <a:ext cx="3672900" cy="1849439"/>
        </p:xfrm>
        <a:graphic>
          <a:graphicData uri="http://schemas.openxmlformats.org/drawingml/2006/chart">
            <c:chart xmlns:c="http://schemas.openxmlformats.org/drawingml/2006/chart" xmlns:r="http://schemas.openxmlformats.org/officeDocument/2006/relationships" r:id="rId6"/>
          </a:graphicData>
        </a:graphic>
      </p:graphicFrame>
      <p:grpSp>
        <p:nvGrpSpPr>
          <p:cNvPr id="15" name="Group 14">
            <a:extLst>
              <a:ext uri="{FF2B5EF4-FFF2-40B4-BE49-F238E27FC236}">
                <a16:creationId xmlns:a16="http://schemas.microsoft.com/office/drawing/2014/main" id="{4D5DF488-B1AD-1C67-505B-57DF015522CE}"/>
              </a:ext>
            </a:extLst>
          </p:cNvPr>
          <p:cNvGrpSpPr/>
          <p:nvPr/>
        </p:nvGrpSpPr>
        <p:grpSpPr>
          <a:xfrm>
            <a:off x="181429" y="6054154"/>
            <a:ext cx="11760015" cy="963747"/>
            <a:chOff x="181429" y="6054154"/>
            <a:chExt cx="11760015" cy="963747"/>
          </a:xfrm>
        </p:grpSpPr>
        <p:sp>
          <p:nvSpPr>
            <p:cNvPr id="19" name="Text Placeholder 1">
              <a:extLst>
                <a:ext uri="{FF2B5EF4-FFF2-40B4-BE49-F238E27FC236}">
                  <a16:creationId xmlns:a16="http://schemas.microsoft.com/office/drawing/2014/main" id="{D0901318-EF7A-D47D-FF22-62795A094FC6}"/>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21" name="Rectangle 20">
              <a:extLst>
                <a:ext uri="{FF2B5EF4-FFF2-40B4-BE49-F238E27FC236}">
                  <a16:creationId xmlns:a16="http://schemas.microsoft.com/office/drawing/2014/main" id="{93FCC2DD-0626-2D19-BEEC-E133372F2036}"/>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 name="Picture 22" descr="A picture containing object, clock, drawing&#10;&#10;Description automatically generated">
              <a:extLst>
                <a:ext uri="{FF2B5EF4-FFF2-40B4-BE49-F238E27FC236}">
                  <a16:creationId xmlns:a16="http://schemas.microsoft.com/office/drawing/2014/main" id="{AC617FEA-5575-01EC-BF23-59829114C3E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28" name="Rectangle 27">
            <a:extLst>
              <a:ext uri="{FF2B5EF4-FFF2-40B4-BE49-F238E27FC236}">
                <a16:creationId xmlns:a16="http://schemas.microsoft.com/office/drawing/2014/main" id="{0C083BC7-E544-CB71-A759-9C0532A6A40C}"/>
              </a:ext>
            </a:extLst>
          </p:cNvPr>
          <p:cNvSpPr/>
          <p:nvPr/>
        </p:nvSpPr>
        <p:spPr>
          <a:xfrm>
            <a:off x="8434250" y="846109"/>
            <a:ext cx="3576321" cy="3970318"/>
          </a:xfrm>
          <a:prstGeom prst="rect">
            <a:avLst/>
          </a:prstGeom>
        </p:spPr>
        <p:txBody>
          <a:bodyPr wrap="square">
            <a:spAutoFit/>
          </a:bodyPr>
          <a:lstStyle/>
          <a:p>
            <a:r>
              <a:rPr lang="es-CO" sz="1200" dirty="0">
                <a:solidFill>
                  <a:srgbClr val="6C6C6C"/>
                </a:solidFill>
                <a:latin typeface="Museo Sans 300" panose="02000000000000000000" pitchFamily="50" charset="0"/>
              </a:rPr>
              <a:t>En 2023, la economía de México superó las expectativas, con un aumento del PIB anualizado de 3.3% en el tercer trimestre, similar al crecimiento del trimestre anterior. Este crecimiento constante ha llevado a una revisión al alza en las proyecciones del PIB para 2023 a 3.2%. Sin embargo, para 2024, se prevé una desaceleración con una progresión estimada del 2.9%, reflejando un menor estímulo externo. La economía mexicana muestra signos de resistencia, con un crecimiento impulsado por el consumo interno y la inversión​​​​.</a:t>
            </a:r>
          </a:p>
          <a:p>
            <a:endParaRPr lang="es-CO" sz="1200" dirty="0">
              <a:solidFill>
                <a:srgbClr val="6C6C6C"/>
              </a:solidFill>
              <a:latin typeface="Museo Sans 300" panose="02000000000000000000" pitchFamily="50" charset="0"/>
            </a:endParaRPr>
          </a:p>
          <a:p>
            <a:r>
              <a:rPr lang="es-CO" sz="1200" dirty="0">
                <a:solidFill>
                  <a:srgbClr val="6C6C6C"/>
                </a:solidFill>
                <a:latin typeface="Museo Sans 300" panose="02000000000000000000" pitchFamily="50" charset="0"/>
              </a:rPr>
              <a:t>En términos de política fiscal, México enfrenta desafíos en 2023 y 2024. Se proyecta un déficit del 3.9% del </a:t>
            </a:r>
            <a:r>
              <a:rPr lang="es-CO" sz="1200" dirty="0">
                <a:solidFill>
                  <a:srgbClr val="00B0F0"/>
                </a:solidFill>
                <a:latin typeface="Museo Sans 300" panose="02000000000000000000" pitchFamily="50" charset="0"/>
              </a:rPr>
              <a:t>PIB para 2023, </a:t>
            </a:r>
            <a:r>
              <a:rPr lang="es-CO" sz="1200" dirty="0">
                <a:solidFill>
                  <a:srgbClr val="6C6C6C"/>
                </a:solidFill>
                <a:latin typeface="Museo Sans 300" panose="02000000000000000000" pitchFamily="50" charset="0"/>
              </a:rPr>
              <a:t>con la deuda pública disminuyendo al 52.7% del PIB a fin de año. Para 2024, se espera que el déficit aumente al 5.4% del PIB, lo que podría generar presiones adicionales en la economía, especialmente en términos de inflación y política monetaria</a:t>
            </a:r>
            <a:endParaRPr lang="es-419" sz="1200" dirty="0">
              <a:solidFill>
                <a:srgbClr val="6C6C6C"/>
              </a:solidFill>
              <a:latin typeface="Museo Sans 300" panose="02000000000000000000" pitchFamily="50" charset="0"/>
            </a:endParaRPr>
          </a:p>
        </p:txBody>
      </p:sp>
    </p:spTree>
    <p:extLst>
      <p:ext uri="{BB962C8B-B14F-4D97-AF65-F5344CB8AC3E}">
        <p14:creationId xmlns:p14="http://schemas.microsoft.com/office/powerpoint/2010/main" val="1783116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1265016454"/>
              </p:ext>
            </p:extLst>
          </p:nvPr>
        </p:nvGraphicFramePr>
        <p:xfrm>
          <a:off x="278233" y="927634"/>
          <a:ext cx="11833938" cy="51265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611726395"/>
              </p:ext>
            </p:extLst>
          </p:nvPr>
        </p:nvGraphicFramePr>
        <p:xfrm>
          <a:off x="748799" y="271267"/>
          <a:ext cx="5985829" cy="393842"/>
        </p:xfrm>
        <a:graphic>
          <a:graphicData uri="http://schemas.openxmlformats.org/drawingml/2006/table">
            <a:tbl>
              <a:tblPr>
                <a:tableStyleId>{1FECB4D8-DB02-4DC6-A0A2-4F2EBAE1DC90}</a:tableStyleId>
              </a:tblPr>
              <a:tblGrid>
                <a:gridCol w="5985829">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Internacionales (Tráfico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4616027" y="950125"/>
            <a:ext cx="7275059" cy="923330"/>
          </a:xfrm>
          <a:prstGeom prst="rect">
            <a:avLst/>
          </a:prstGeom>
        </p:spPr>
        <p:txBody>
          <a:bodyPr wrap="square">
            <a:spAutoFit/>
          </a:bodyPr>
          <a:lstStyle/>
          <a:p>
            <a:pPr algn="just"/>
            <a:r>
              <a:rPr lang="es-ES" dirty="0">
                <a:solidFill>
                  <a:srgbClr val="6C6C6C"/>
                </a:solidFill>
              </a:rPr>
              <a:t>Medido en tráfico O&amp;D, Guadalajara – Los Ángeles fue el mercado internacional más grande con 972.000 pasajeros viajando entre ambas ciudades durante el año. </a:t>
            </a:r>
            <a:endParaRPr lang="en-US"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3">
            <a:extLst>
              <a:ext uri="{FF2B5EF4-FFF2-40B4-BE49-F238E27FC236}">
                <a16:creationId xmlns:a16="http://schemas.microsoft.com/office/drawing/2014/main" id="{17F699EE-59AE-F868-65E6-95F518E78635}"/>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4B099A16-3387-3384-577B-11282E853E51}"/>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DBC4CCEC-FA80-F7F0-BCCC-C2E77FE4D5AD}"/>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00581D88-7F87-59C9-C054-3F5BB8C67B15}"/>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EFB0C075-F061-6006-D284-25C6CFED0B4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2565192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014712804"/>
              </p:ext>
            </p:extLst>
          </p:nvPr>
        </p:nvGraphicFramePr>
        <p:xfrm>
          <a:off x="748800" y="271267"/>
          <a:ext cx="4528878" cy="393842"/>
        </p:xfrm>
        <a:graphic>
          <a:graphicData uri="http://schemas.openxmlformats.org/drawingml/2006/table">
            <a:tbl>
              <a:tblPr>
                <a:tableStyleId>{1FECB4D8-DB02-4DC6-A0A2-4F2EBAE1DC90}</a:tableStyleId>
              </a:tblPr>
              <a:tblGrid>
                <a:gridCol w="4528878">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Discriminación del Tráfico Internacional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675728" y="108488"/>
            <a:ext cx="6215358" cy="1384995"/>
          </a:xfrm>
          <a:prstGeom prst="rect">
            <a:avLst/>
          </a:prstGeom>
        </p:spPr>
        <p:txBody>
          <a:bodyPr wrap="square">
            <a:spAutoFit/>
          </a:bodyPr>
          <a:lstStyle/>
          <a:p>
            <a:pPr algn="just"/>
            <a:r>
              <a:rPr lang="es-ES" sz="1400" dirty="0">
                <a:solidFill>
                  <a:srgbClr val="6C6C6C"/>
                </a:solidFill>
              </a:rPr>
              <a:t>El 68.3% de las rutas O&amp;D en el mercado internacional de México fueron itinerarios directos, mientras que el 31.7% fueron itinerarios de una o más conexiones. </a:t>
            </a:r>
          </a:p>
          <a:p>
            <a:pPr algn="just"/>
            <a:endParaRPr lang="es-ES" sz="1400" dirty="0">
              <a:solidFill>
                <a:srgbClr val="6C6C6C"/>
              </a:solidFill>
            </a:endParaRPr>
          </a:p>
          <a:p>
            <a:pPr algn="just"/>
            <a:r>
              <a:rPr lang="es-ES" sz="1400" dirty="0">
                <a:solidFill>
                  <a:srgbClr val="6C6C6C"/>
                </a:solidFill>
              </a:rPr>
              <a:t>DFW fue el principal centro de conexiones para viajeros internacionales desde/hacia México  con 2.6 millones pasajeros conectados durante el año.</a:t>
            </a:r>
            <a:endParaRPr lang="en-US" sz="1400" dirty="0">
              <a:solidFill>
                <a:srgbClr val="6C6C6C"/>
              </a:solidFill>
            </a:endParaRPr>
          </a:p>
          <a:p>
            <a:pPr algn="just"/>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390A6D3D-BC33-49A2-9BFF-FE1BE5F6C526}"/>
              </a:ext>
            </a:extLst>
          </p:cNvPr>
          <p:cNvGraphicFramePr/>
          <p:nvPr>
            <p:extLst>
              <p:ext uri="{D42A27DB-BD31-4B8C-83A1-F6EECF244321}">
                <p14:modId xmlns:p14="http://schemas.microsoft.com/office/powerpoint/2010/main" val="3184343358"/>
              </p:ext>
            </p:extLst>
          </p:nvPr>
        </p:nvGraphicFramePr>
        <p:xfrm>
          <a:off x="-714616" y="861543"/>
          <a:ext cx="7175052" cy="53773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a:extLst>
              <a:ext uri="{FF2B5EF4-FFF2-40B4-BE49-F238E27FC236}">
                <a16:creationId xmlns:a16="http://schemas.microsoft.com/office/drawing/2014/main" id="{5FBE2D5D-86B3-4751-A7F3-8370F3CD408F}"/>
              </a:ext>
            </a:extLst>
          </p:cNvPr>
          <p:cNvGraphicFramePr/>
          <p:nvPr>
            <p:extLst>
              <p:ext uri="{D42A27DB-BD31-4B8C-83A1-F6EECF244321}">
                <p14:modId xmlns:p14="http://schemas.microsoft.com/office/powerpoint/2010/main" val="3108671313"/>
              </p:ext>
            </p:extLst>
          </p:nvPr>
        </p:nvGraphicFramePr>
        <p:xfrm>
          <a:off x="4409440" y="1421607"/>
          <a:ext cx="7702732" cy="231966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a:extLst>
              <a:ext uri="{FF2B5EF4-FFF2-40B4-BE49-F238E27FC236}">
                <a16:creationId xmlns:a16="http://schemas.microsoft.com/office/drawing/2014/main" id="{ACB8A285-5EDA-45E6-A3F4-617C776C0569}"/>
              </a:ext>
            </a:extLst>
          </p:cNvPr>
          <p:cNvGraphicFramePr/>
          <p:nvPr>
            <p:extLst>
              <p:ext uri="{D42A27DB-BD31-4B8C-83A1-F6EECF244321}">
                <p14:modId xmlns:p14="http://schemas.microsoft.com/office/powerpoint/2010/main" val="2881098289"/>
              </p:ext>
            </p:extLst>
          </p:nvPr>
        </p:nvGraphicFramePr>
        <p:xfrm>
          <a:off x="4622802" y="3588215"/>
          <a:ext cx="7489370" cy="2319669"/>
        </p:xfrm>
        <a:graphic>
          <a:graphicData uri="http://schemas.openxmlformats.org/drawingml/2006/chart">
            <c:chart xmlns:c="http://schemas.openxmlformats.org/drawingml/2006/chart" xmlns:r="http://schemas.openxmlformats.org/officeDocument/2006/relationships" r:id="rId7"/>
          </a:graphicData>
        </a:graphic>
      </p:graphicFrame>
      <p:grpSp>
        <p:nvGrpSpPr>
          <p:cNvPr id="9" name="Group 8">
            <a:extLst>
              <a:ext uri="{FF2B5EF4-FFF2-40B4-BE49-F238E27FC236}">
                <a16:creationId xmlns:a16="http://schemas.microsoft.com/office/drawing/2014/main" id="{6B4453AC-D503-0199-5A4E-DBFBB2850440}"/>
              </a:ext>
            </a:extLst>
          </p:cNvPr>
          <p:cNvGrpSpPr/>
          <p:nvPr/>
        </p:nvGrpSpPr>
        <p:grpSpPr>
          <a:xfrm>
            <a:off x="181429" y="6054154"/>
            <a:ext cx="11760015" cy="963747"/>
            <a:chOff x="181429" y="6054154"/>
            <a:chExt cx="11760015" cy="963747"/>
          </a:xfrm>
        </p:grpSpPr>
        <p:sp>
          <p:nvSpPr>
            <p:cNvPr id="10" name="Text Placeholder 1">
              <a:extLst>
                <a:ext uri="{FF2B5EF4-FFF2-40B4-BE49-F238E27FC236}">
                  <a16:creationId xmlns:a16="http://schemas.microsoft.com/office/drawing/2014/main" id="{E237BF46-D31E-4AE8-CCF8-BBCA0542857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1" name="Rectangle 10">
              <a:extLst>
                <a:ext uri="{FF2B5EF4-FFF2-40B4-BE49-F238E27FC236}">
                  <a16:creationId xmlns:a16="http://schemas.microsoft.com/office/drawing/2014/main" id="{4DED2C27-93E8-7A2B-8E06-9B3FE7F0B389}"/>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0" name="Picture 19" descr="A picture containing object, clock, drawing&#10;&#10;Description automatically generated">
              <a:extLst>
                <a:ext uri="{FF2B5EF4-FFF2-40B4-BE49-F238E27FC236}">
                  <a16:creationId xmlns:a16="http://schemas.microsoft.com/office/drawing/2014/main" id="{AAC5C5E8-0D4B-C828-2B48-72897C7C7E9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23" name="TextBox 33">
            <a:extLst>
              <a:ext uri="{FF2B5EF4-FFF2-40B4-BE49-F238E27FC236}">
                <a16:creationId xmlns:a16="http://schemas.microsoft.com/office/drawing/2014/main" id="{54122DE4-482C-B97D-0DDA-A8C7312032FF}"/>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3770569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4198529553"/>
              </p:ext>
            </p:extLst>
          </p:nvPr>
        </p:nvGraphicFramePr>
        <p:xfrm>
          <a:off x="781875" y="299488"/>
          <a:ext cx="9106403" cy="393842"/>
        </p:xfrm>
        <a:graphic>
          <a:graphicData uri="http://schemas.openxmlformats.org/drawingml/2006/table">
            <a:tbl>
              <a:tblPr>
                <a:tableStyleId>{1FECB4D8-DB02-4DC6-A0A2-4F2EBAE1DC90}</a:tableStyleId>
              </a:tblPr>
              <a:tblGrid>
                <a:gridCol w="9106403">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Mercados Internacionales con Mayor Crecimiento 2023 vs 2022 (Tráfico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0" y="197771"/>
            <a:ext cx="776999" cy="776999"/>
          </a:xfrm>
          <a:prstGeom prst="rect">
            <a:avLst/>
          </a:prstGeom>
        </p:spPr>
      </p:pic>
      <p:sp>
        <p:nvSpPr>
          <p:cNvPr id="12" name="Right Arrow 11"/>
          <p:cNvSpPr/>
          <p:nvPr/>
        </p:nvSpPr>
        <p:spPr>
          <a:xfrm rot="16200000">
            <a:off x="337816" y="339530"/>
            <a:ext cx="442019" cy="43285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1111216982"/>
              </p:ext>
            </p:extLst>
          </p:nvPr>
        </p:nvGraphicFramePr>
        <p:xfrm>
          <a:off x="-291021" y="2075957"/>
          <a:ext cx="6489863" cy="3782011"/>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181429" y="968449"/>
            <a:ext cx="11759059" cy="738664"/>
          </a:xfrm>
          <a:prstGeom prst="rect">
            <a:avLst/>
          </a:prstGeom>
        </p:spPr>
        <p:txBody>
          <a:bodyPr wrap="square">
            <a:spAutoFit/>
          </a:bodyPr>
          <a:lstStyle/>
          <a:p>
            <a:pPr algn="just"/>
            <a:r>
              <a:rPr lang="es-ES" sz="1400" dirty="0">
                <a:solidFill>
                  <a:srgbClr val="6C6C6C"/>
                </a:solidFill>
              </a:rPr>
              <a:t>México-Canadá fue el mercado internacional con mayor crecimiento en términos de capacidad de asientos, con más de 1.97 millones de asientos agregados en 2023. En cuanto al tráfico de pasajeros, México-USA fue el mercado de mayor crecimiento con más de 2.2 millones de pasajeros adicionales viajando entre ambos países.  </a:t>
            </a:r>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9FB4737-3FB6-49D3-8EB5-BA80F32DD953}"/>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
            <a:extLst>
              <a:ext uri="{FF2B5EF4-FFF2-40B4-BE49-F238E27FC236}">
                <a16:creationId xmlns:a16="http://schemas.microsoft.com/office/drawing/2014/main" id="{33D4EB22-B32C-4E65-A7A4-13DD4A887E1E}"/>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002060"/>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chemeClr val="accent1"/>
                </a:solidFill>
                <a:latin typeface="Museo Sans 300" panose="02000000000000000000" pitchFamily="50" charset="0"/>
                <a:ea typeface="+mj-ea"/>
                <a:cs typeface="Arial" panose="020B0604020202020204" pitchFamily="34" charset="0"/>
              </a:rPr>
              <a:t>Latin American and Caribbean Air Transport Association</a:t>
            </a:r>
          </a:p>
        </p:txBody>
      </p:sp>
      <p:pic>
        <p:nvPicPr>
          <p:cNvPr id="23" name="Picture 22">
            <a:extLst>
              <a:ext uri="{FF2B5EF4-FFF2-40B4-BE49-F238E27FC236}">
                <a16:creationId xmlns:a16="http://schemas.microsoft.com/office/drawing/2014/main" id="{996EEA28-2805-4EFF-BD0C-61D5AFD6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295" y="197771"/>
            <a:ext cx="776999" cy="776999"/>
          </a:xfrm>
          <a:prstGeom prst="rect">
            <a:avLst/>
          </a:prstGeom>
        </p:spPr>
      </p:pic>
      <p:sp>
        <p:nvSpPr>
          <p:cNvPr id="24" name="Right Arrow 11">
            <a:extLst>
              <a:ext uri="{FF2B5EF4-FFF2-40B4-BE49-F238E27FC236}">
                <a16:creationId xmlns:a16="http://schemas.microsoft.com/office/drawing/2014/main" id="{6EC47FCD-A90D-4D69-BB79-E5E748D12F52}"/>
              </a:ext>
            </a:extLst>
          </p:cNvPr>
          <p:cNvSpPr/>
          <p:nvPr/>
        </p:nvSpPr>
        <p:spPr>
          <a:xfrm rot="16200000">
            <a:off x="331191" y="339530"/>
            <a:ext cx="442019" cy="43285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2527704339"/>
              </p:ext>
            </p:extLst>
          </p:nvPr>
        </p:nvGraphicFramePr>
        <p:xfrm>
          <a:off x="5827992" y="2010600"/>
          <a:ext cx="6219824" cy="3731309"/>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3">
            <a:extLst>
              <a:ext uri="{FF2B5EF4-FFF2-40B4-BE49-F238E27FC236}">
                <a16:creationId xmlns:a16="http://schemas.microsoft.com/office/drawing/2014/main" id="{3E6ABC9C-CFBC-ADF2-644F-709063DB465C}"/>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21ADE0E7-D7CD-1E6A-540F-527AEE3FBAD2}"/>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C049195B-6467-3634-2E85-099681C7B784}"/>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BBD8F18C-A89E-0595-63FA-84931C8B86ED}"/>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E9FA630B-0682-0294-0B1B-903EE947A75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4169259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a:extLst>
              <a:ext uri="{FF2B5EF4-FFF2-40B4-BE49-F238E27FC236}">
                <a16:creationId xmlns:a16="http://schemas.microsoft.com/office/drawing/2014/main" id="{B0A977EB-9399-42F0-88BF-72935F203EE0}"/>
              </a:ext>
            </a:extLst>
          </p:cNvPr>
          <p:cNvGraphicFramePr/>
          <p:nvPr>
            <p:extLst>
              <p:ext uri="{D42A27DB-BD31-4B8C-83A1-F6EECF244321}">
                <p14:modId xmlns:p14="http://schemas.microsoft.com/office/powerpoint/2010/main" val="838030707"/>
              </p:ext>
            </p:extLst>
          </p:nvPr>
        </p:nvGraphicFramePr>
        <p:xfrm>
          <a:off x="80867" y="1647549"/>
          <a:ext cx="6187853" cy="40424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a:extLst>
              <a:ext uri="{FF2B5EF4-FFF2-40B4-BE49-F238E27FC236}">
                <a16:creationId xmlns:a16="http://schemas.microsoft.com/office/drawing/2014/main" id="{DDB55DF6-B156-43BA-BBDA-677E91F9CC87}"/>
              </a:ext>
            </a:extLst>
          </p:cNvPr>
          <p:cNvGraphicFramePr/>
          <p:nvPr>
            <p:extLst>
              <p:ext uri="{D42A27DB-BD31-4B8C-83A1-F6EECF244321}">
                <p14:modId xmlns:p14="http://schemas.microsoft.com/office/powerpoint/2010/main" val="3098070039"/>
              </p:ext>
            </p:extLst>
          </p:nvPr>
        </p:nvGraphicFramePr>
        <p:xfrm>
          <a:off x="6184643" y="1679190"/>
          <a:ext cx="6125442" cy="404240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Tabla 2"/>
          <p:cNvGraphicFramePr>
            <a:graphicFrameLocks noGrp="1"/>
          </p:cNvGraphicFramePr>
          <p:nvPr>
            <p:extLst>
              <p:ext uri="{D42A27DB-BD31-4B8C-83A1-F6EECF244321}">
                <p14:modId xmlns:p14="http://schemas.microsoft.com/office/powerpoint/2010/main" val="4110617189"/>
              </p:ext>
            </p:extLst>
          </p:nvPr>
        </p:nvGraphicFramePr>
        <p:xfrm>
          <a:off x="494800" y="280688"/>
          <a:ext cx="4725785" cy="393842"/>
        </p:xfrm>
        <a:graphic>
          <a:graphicData uri="http://schemas.openxmlformats.org/drawingml/2006/table">
            <a:tbl>
              <a:tblPr>
                <a:tableStyleId>{1FECB4D8-DB02-4DC6-A0A2-4F2EBAE1DC90}</a:tableStyleId>
              </a:tblPr>
              <a:tblGrid>
                <a:gridCol w="4725785">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Aeropuertos Internacionales</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921" y="210773"/>
            <a:ext cx="661761" cy="661761"/>
          </a:xfrm>
          <a:prstGeom prst="rect">
            <a:avLst/>
          </a:prstGeom>
        </p:spPr>
      </p:pic>
      <p:sp>
        <p:nvSpPr>
          <p:cNvPr id="12" name="Right Arrow 11"/>
          <p:cNvSpPr/>
          <p:nvPr/>
        </p:nvSpPr>
        <p:spPr>
          <a:xfrm rot="16200000">
            <a:off x="341681" y="368796"/>
            <a:ext cx="306240" cy="30480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01BEAAB-71AF-4E98-8956-D9853A4581A1}"/>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B2460EE-7547-4D53-9C68-1E4281B6FE81}"/>
              </a:ext>
            </a:extLst>
          </p:cNvPr>
          <p:cNvSpPr/>
          <p:nvPr/>
        </p:nvSpPr>
        <p:spPr>
          <a:xfrm>
            <a:off x="647202" y="872534"/>
            <a:ext cx="10587706" cy="738664"/>
          </a:xfrm>
          <a:prstGeom prst="rect">
            <a:avLst/>
          </a:prstGeom>
        </p:spPr>
        <p:txBody>
          <a:bodyPr wrap="square">
            <a:spAutoFit/>
          </a:bodyPr>
          <a:lstStyle/>
          <a:p>
            <a:pPr algn="just"/>
            <a:r>
              <a:rPr lang="es-ES" sz="1400" dirty="0">
                <a:solidFill>
                  <a:srgbClr val="6C6C6C"/>
                </a:solidFill>
              </a:rPr>
              <a:t>Con 24.9 millones de asientos disponibles y 19.8 millones de pasajeros en 2023, el </a:t>
            </a:r>
            <a:r>
              <a:rPr lang="pt-BR" sz="1400" dirty="0">
                <a:solidFill>
                  <a:srgbClr val="6C6C6C"/>
                </a:solidFill>
              </a:rPr>
              <a:t>Aeropuerto Internacional de </a:t>
            </a:r>
            <a:r>
              <a:rPr lang="pt-BR" sz="1400" dirty="0" err="1">
                <a:solidFill>
                  <a:srgbClr val="6C6C6C"/>
                </a:solidFill>
              </a:rPr>
              <a:t>Cancún</a:t>
            </a:r>
            <a:r>
              <a:rPr lang="pt-BR" sz="1400" dirty="0">
                <a:solidFill>
                  <a:srgbClr val="6C6C6C"/>
                </a:solidFill>
              </a:rPr>
              <a:t> </a:t>
            </a:r>
            <a:r>
              <a:rPr lang="es-ES" sz="1400" dirty="0">
                <a:solidFill>
                  <a:srgbClr val="6C6C6C"/>
                </a:solidFill>
              </a:rPr>
              <a:t>fue el más grande en el mercado internacional de México, seguido por el </a:t>
            </a:r>
            <a:r>
              <a:rPr lang="pt-BR" sz="1400" dirty="0">
                <a:solidFill>
                  <a:srgbClr val="6C6C6C"/>
                </a:solidFill>
              </a:rPr>
              <a:t>Aeropuerto Internacional de Ciudad de México </a:t>
            </a:r>
            <a:r>
              <a:rPr lang="es-ES" sz="1400" dirty="0">
                <a:solidFill>
                  <a:srgbClr val="6C6C6C"/>
                </a:solidFill>
              </a:rPr>
              <a:t>con 19 millones de asientos y 15.5 millones de pasajeros en 2023.</a:t>
            </a:r>
            <a:endParaRPr lang="en-US" sz="1400" dirty="0">
              <a:solidFill>
                <a:srgbClr val="6C6C6C"/>
              </a:solidFill>
            </a:endParaRPr>
          </a:p>
        </p:txBody>
      </p:sp>
      <p:sp>
        <p:nvSpPr>
          <p:cNvPr id="2" name="TextBox 33">
            <a:extLst>
              <a:ext uri="{FF2B5EF4-FFF2-40B4-BE49-F238E27FC236}">
                <a16:creationId xmlns:a16="http://schemas.microsoft.com/office/drawing/2014/main" id="{04EF5198-98B8-1298-93D9-FE91A286C6EF}"/>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4" name="Group 3">
            <a:extLst>
              <a:ext uri="{FF2B5EF4-FFF2-40B4-BE49-F238E27FC236}">
                <a16:creationId xmlns:a16="http://schemas.microsoft.com/office/drawing/2014/main" id="{84E058FE-ACD5-76D3-499F-C814F9590FDB}"/>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8EBFD450-D4B3-0CA1-1BB9-D7630135488A}"/>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4B197CD2-AF96-E770-B7B9-22A37F3ED9CF}"/>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picture containing object, clock, drawing&#10;&#10;Description automatically generated">
              <a:extLst>
                <a:ext uri="{FF2B5EF4-FFF2-40B4-BE49-F238E27FC236}">
                  <a16:creationId xmlns:a16="http://schemas.microsoft.com/office/drawing/2014/main" id="{633CCE47-724C-90EA-A825-18488CCECDA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559287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79151B0B-7181-483D-88CD-530206BF0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991" y="1461106"/>
            <a:ext cx="6629126" cy="3425855"/>
          </a:xfrm>
          <a:prstGeom prst="rect">
            <a:avLst/>
          </a:prstGeom>
        </p:spPr>
      </p:pic>
      <p:sp>
        <p:nvSpPr>
          <p:cNvPr id="2" name="Título 1"/>
          <p:cNvSpPr>
            <a:spLocks noGrp="1"/>
          </p:cNvSpPr>
          <p:nvPr>
            <p:ph type="title"/>
          </p:nvPr>
        </p:nvSpPr>
        <p:spPr/>
        <p:txBody>
          <a:bodyPr>
            <a:normAutofit/>
          </a:bodyPr>
          <a:lstStyle/>
          <a:p>
            <a:r>
              <a:rPr lang="pt-BR" b="1" dirty="0">
                <a:solidFill>
                  <a:srgbClr val="7030A0"/>
                </a:solidFill>
                <a:latin typeface="Museo Sans 300" panose="02000000000000000000" pitchFamily="50" charset="0"/>
              </a:rPr>
              <a:t>Capacidad de Tráfico por Segmento (Mercado Internacional)</a:t>
            </a:r>
            <a:endParaRPr lang="es-CO" b="1" dirty="0">
              <a:solidFill>
                <a:srgbClr val="7030A0"/>
              </a:solidFill>
              <a:latin typeface="Museo Sans 300" panose="02000000000000000000" pitchFamily="50" charset="0"/>
            </a:endParaRPr>
          </a:p>
        </p:txBody>
      </p:sp>
      <p:sp>
        <p:nvSpPr>
          <p:cNvPr id="7" name="TextBox 6"/>
          <p:cNvSpPr txBox="1"/>
          <p:nvPr/>
        </p:nvSpPr>
        <p:spPr>
          <a:xfrm>
            <a:off x="229663" y="4124742"/>
            <a:ext cx="1918394" cy="830997"/>
          </a:xfrm>
          <a:prstGeom prst="rect">
            <a:avLst/>
          </a:prstGeom>
          <a:noFill/>
        </p:spPr>
        <p:txBody>
          <a:bodyPr wrap="square" rtlCol="0">
            <a:spAutoFit/>
          </a:bodyPr>
          <a:lstStyle/>
          <a:p>
            <a:pPr algn="ctr" fontAlgn="b"/>
            <a:r>
              <a:rPr lang="en-US" sz="1600" b="1" dirty="0">
                <a:solidFill>
                  <a:srgbClr val="F37367"/>
                </a:solidFill>
                <a:latin typeface="Museo Sans 300" panose="02000000000000000000" pitchFamily="50" charset="0"/>
              </a:rPr>
              <a:t>LATINOAMÉRICA</a:t>
            </a:r>
          </a:p>
          <a:p>
            <a:pPr algn="ctr" fontAlgn="b"/>
            <a:r>
              <a:rPr lang="en-US" sz="1600" b="1" dirty="0">
                <a:solidFill>
                  <a:srgbClr val="F37367"/>
                </a:solidFill>
                <a:latin typeface="Museo Sans 300" panose="02000000000000000000" pitchFamily="50" charset="0"/>
              </a:rPr>
              <a:t>Y </a:t>
            </a:r>
          </a:p>
          <a:p>
            <a:pPr algn="ctr" fontAlgn="b"/>
            <a:r>
              <a:rPr lang="en-US" sz="1600" b="1" dirty="0">
                <a:solidFill>
                  <a:srgbClr val="F37367"/>
                </a:solidFill>
                <a:latin typeface="Museo Sans 300" panose="02000000000000000000" pitchFamily="50" charset="0"/>
              </a:rPr>
              <a:t>El CARIBE</a:t>
            </a:r>
          </a:p>
        </p:txBody>
      </p:sp>
      <p:sp>
        <p:nvSpPr>
          <p:cNvPr id="8" name="Rectangle 7"/>
          <p:cNvSpPr/>
          <p:nvPr/>
        </p:nvSpPr>
        <p:spPr>
          <a:xfrm>
            <a:off x="1053540" y="5027562"/>
            <a:ext cx="734496" cy="369332"/>
          </a:xfrm>
          <a:prstGeom prst="rect">
            <a:avLst/>
          </a:prstGeom>
          <a:solidFill>
            <a:srgbClr val="F3736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9.9 M</a:t>
            </a:r>
          </a:p>
        </p:txBody>
      </p:sp>
      <p:sp>
        <p:nvSpPr>
          <p:cNvPr id="9" name="TextBox 8"/>
          <p:cNvSpPr txBox="1"/>
          <p:nvPr/>
        </p:nvSpPr>
        <p:spPr>
          <a:xfrm>
            <a:off x="-132348" y="3025186"/>
            <a:ext cx="1520270" cy="338554"/>
          </a:xfrm>
          <a:prstGeom prst="rect">
            <a:avLst/>
          </a:prstGeom>
          <a:noFill/>
        </p:spPr>
        <p:txBody>
          <a:bodyPr wrap="square" rtlCol="0">
            <a:spAutoFit/>
          </a:bodyPr>
          <a:lstStyle/>
          <a:p>
            <a:pPr algn="ctr" fontAlgn="b"/>
            <a:r>
              <a:rPr lang="en-US" sz="1600" b="1" dirty="0">
                <a:solidFill>
                  <a:srgbClr val="756197"/>
                </a:solidFill>
                <a:latin typeface="Museo Sans 300" panose="02000000000000000000" pitchFamily="50" charset="0"/>
              </a:rPr>
              <a:t>N. AMÉRICA</a:t>
            </a:r>
          </a:p>
        </p:txBody>
      </p:sp>
      <p:sp>
        <p:nvSpPr>
          <p:cNvPr id="10" name="Rectangle 9"/>
          <p:cNvSpPr/>
          <p:nvPr/>
        </p:nvSpPr>
        <p:spPr>
          <a:xfrm>
            <a:off x="202024" y="3314255"/>
            <a:ext cx="851515" cy="369332"/>
          </a:xfrm>
          <a:prstGeom prst="rect">
            <a:avLst/>
          </a:prstGeom>
          <a:solidFill>
            <a:srgbClr val="75619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52.5 M</a:t>
            </a:r>
          </a:p>
        </p:txBody>
      </p:sp>
      <p:sp>
        <p:nvSpPr>
          <p:cNvPr id="11" name="TextBox 10"/>
          <p:cNvSpPr txBox="1"/>
          <p:nvPr/>
        </p:nvSpPr>
        <p:spPr>
          <a:xfrm>
            <a:off x="3359542" y="1227221"/>
            <a:ext cx="1520270" cy="338554"/>
          </a:xfrm>
          <a:prstGeom prst="rect">
            <a:avLst/>
          </a:prstGeom>
          <a:noFill/>
        </p:spPr>
        <p:txBody>
          <a:bodyPr wrap="square" rtlCol="0">
            <a:spAutoFit/>
          </a:bodyPr>
          <a:lstStyle/>
          <a:p>
            <a:pPr algn="ctr" fontAlgn="b"/>
            <a:r>
              <a:rPr lang="en-US" sz="1600" b="1" dirty="0">
                <a:solidFill>
                  <a:srgbClr val="002060"/>
                </a:solidFill>
                <a:latin typeface="Museo Sans 300" panose="02000000000000000000" pitchFamily="50" charset="0"/>
              </a:rPr>
              <a:t>EUROPA</a:t>
            </a:r>
          </a:p>
        </p:txBody>
      </p:sp>
      <p:sp>
        <p:nvSpPr>
          <p:cNvPr id="12" name="Rectangle 11"/>
          <p:cNvSpPr/>
          <p:nvPr/>
        </p:nvSpPr>
        <p:spPr>
          <a:xfrm>
            <a:off x="3683876" y="1566283"/>
            <a:ext cx="734496" cy="369332"/>
          </a:xfrm>
          <a:prstGeom prst="rect">
            <a:avLst/>
          </a:prstGeom>
          <a:solidFill>
            <a:srgbClr val="002060"/>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5.6 M</a:t>
            </a:r>
          </a:p>
        </p:txBody>
      </p:sp>
      <p:cxnSp>
        <p:nvCxnSpPr>
          <p:cNvPr id="16" name="Straight Arrow Connector 15"/>
          <p:cNvCxnSpPr/>
          <p:nvPr/>
        </p:nvCxnSpPr>
        <p:spPr>
          <a:xfrm flipV="1">
            <a:off x="3758049" y="1889228"/>
            <a:ext cx="280134" cy="48195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cxnSpLocks/>
            <a:endCxn id="7" idx="0"/>
          </p:cNvCxnSpPr>
          <p:nvPr/>
        </p:nvCxnSpPr>
        <p:spPr>
          <a:xfrm flipH="1">
            <a:off x="1188860" y="3970286"/>
            <a:ext cx="959198" cy="1544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27788" y="2637696"/>
            <a:ext cx="423560" cy="399777"/>
          </a:xfrm>
          <a:prstGeom prst="straightConnector1">
            <a:avLst/>
          </a:prstGeom>
          <a:ln>
            <a:solidFill>
              <a:srgbClr val="756197"/>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AD9EFB49-7FAD-4DE7-AF1C-876338899658}"/>
              </a:ext>
            </a:extLst>
          </p:cNvPr>
          <p:cNvGraphicFramePr/>
          <p:nvPr>
            <p:extLst>
              <p:ext uri="{D42A27DB-BD31-4B8C-83A1-F6EECF244321}">
                <p14:modId xmlns:p14="http://schemas.microsoft.com/office/powerpoint/2010/main" val="260336068"/>
              </p:ext>
            </p:extLst>
          </p:nvPr>
        </p:nvGraphicFramePr>
        <p:xfrm>
          <a:off x="7256913" y="2243269"/>
          <a:ext cx="4820787" cy="3525758"/>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a:extLst>
              <a:ext uri="{FF2B5EF4-FFF2-40B4-BE49-F238E27FC236}">
                <a16:creationId xmlns:a16="http://schemas.microsoft.com/office/drawing/2014/main" id="{B2CD7ED4-EF6D-4588-B7DE-1C51AA70F3B1}"/>
              </a:ext>
            </a:extLst>
          </p:cNvPr>
          <p:cNvSpPr/>
          <p:nvPr/>
        </p:nvSpPr>
        <p:spPr>
          <a:xfrm>
            <a:off x="5837485" y="836259"/>
            <a:ext cx="6103960" cy="1200329"/>
          </a:xfrm>
          <a:prstGeom prst="rect">
            <a:avLst/>
          </a:prstGeom>
        </p:spPr>
        <p:txBody>
          <a:bodyPr wrap="square">
            <a:spAutoFit/>
          </a:bodyPr>
          <a:lstStyle/>
          <a:p>
            <a:r>
              <a:rPr lang="es-ES" sz="1200" dirty="0">
                <a:solidFill>
                  <a:srgbClr val="6C6C6C"/>
                </a:solidFill>
                <a:latin typeface="Museo Sans 300" panose="02000000000000000000" pitchFamily="50" charset="0"/>
              </a:rPr>
              <a:t>El 77% (52.5 millones de asientos) de la capacidad internacional de México consistió en tráfico hacia y desde Norteamérica.</a:t>
            </a:r>
          </a:p>
          <a:p>
            <a:endParaRPr lang="es-ES" sz="1200" dirty="0">
              <a:solidFill>
                <a:srgbClr val="6C6C6C"/>
              </a:solidFill>
              <a:latin typeface="Museo Sans 300" panose="02000000000000000000" pitchFamily="50" charset="0"/>
            </a:endParaRPr>
          </a:p>
          <a:p>
            <a:r>
              <a:rPr lang="es-ES" sz="1200" dirty="0">
                <a:solidFill>
                  <a:srgbClr val="6C6C6C"/>
                </a:solidFill>
                <a:latin typeface="Museo Sans 300" panose="02000000000000000000" pitchFamily="50" charset="0"/>
              </a:rPr>
              <a:t>En términos de capacidad de asientos </a:t>
            </a:r>
            <a:r>
              <a:rPr lang="es-ES" sz="1200" dirty="0" err="1">
                <a:solidFill>
                  <a:srgbClr val="6C6C6C"/>
                </a:solidFill>
                <a:latin typeface="Museo Sans 300" panose="02000000000000000000" pitchFamily="50" charset="0"/>
              </a:rPr>
              <a:t>intra</a:t>
            </a:r>
            <a:r>
              <a:rPr lang="es-ES" sz="1200" dirty="0">
                <a:solidFill>
                  <a:srgbClr val="6C6C6C"/>
                </a:solidFill>
                <a:latin typeface="Museo Sans 300" panose="02000000000000000000" pitchFamily="50" charset="0"/>
              </a:rPr>
              <a:t>-regional, el mercado más grande hacia y desde México, fue Colombia con más de 2.4 millones de asientos en 2023, lo que representó el 3.5% de la capacidad total de asientos internacionales de México.</a:t>
            </a:r>
            <a:endParaRPr lang="en-US" sz="1200" dirty="0">
              <a:solidFill>
                <a:srgbClr val="6C6C6C"/>
              </a:solidFill>
              <a:latin typeface="Museo Sans 300" panose="02000000000000000000" pitchFamily="50" charset="0"/>
            </a:endParaRPr>
          </a:p>
        </p:txBody>
      </p:sp>
      <p:sp>
        <p:nvSpPr>
          <p:cNvPr id="28" name="Rectangle 27">
            <a:extLst>
              <a:ext uri="{FF2B5EF4-FFF2-40B4-BE49-F238E27FC236}">
                <a16:creationId xmlns:a16="http://schemas.microsoft.com/office/drawing/2014/main" id="{2568B0CF-45ED-4E2D-A362-7D37A03C313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BB4480F-46DB-492C-9A65-D9A4F76DCF5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33">
            <a:extLst>
              <a:ext uri="{FF2B5EF4-FFF2-40B4-BE49-F238E27FC236}">
                <a16:creationId xmlns:a16="http://schemas.microsoft.com/office/drawing/2014/main" id="{E0B9D151-4672-36F3-C5EB-9E41C1E57D71}"/>
              </a:ext>
            </a:extLst>
          </p:cNvPr>
          <p:cNvSpPr txBox="1"/>
          <p:nvPr/>
        </p:nvSpPr>
        <p:spPr>
          <a:xfrm>
            <a:off x="8024987" y="560417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6" name="Group 5">
            <a:extLst>
              <a:ext uri="{FF2B5EF4-FFF2-40B4-BE49-F238E27FC236}">
                <a16:creationId xmlns:a16="http://schemas.microsoft.com/office/drawing/2014/main" id="{A840D17D-6EC7-6C6C-4AA3-94410FB7ADED}"/>
              </a:ext>
            </a:extLst>
          </p:cNvPr>
          <p:cNvGrpSpPr/>
          <p:nvPr/>
        </p:nvGrpSpPr>
        <p:grpSpPr>
          <a:xfrm>
            <a:off x="181429" y="6054154"/>
            <a:ext cx="11760015" cy="963747"/>
            <a:chOff x="181429" y="6054154"/>
            <a:chExt cx="11760015" cy="963747"/>
          </a:xfrm>
        </p:grpSpPr>
        <p:sp>
          <p:nvSpPr>
            <p:cNvPr id="13" name="Text Placeholder 1">
              <a:extLst>
                <a:ext uri="{FF2B5EF4-FFF2-40B4-BE49-F238E27FC236}">
                  <a16:creationId xmlns:a16="http://schemas.microsoft.com/office/drawing/2014/main" id="{4B38AC3C-0585-1DEB-71DC-6EF634796D0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4" name="Rectangle 13">
              <a:extLst>
                <a:ext uri="{FF2B5EF4-FFF2-40B4-BE49-F238E27FC236}">
                  <a16:creationId xmlns:a16="http://schemas.microsoft.com/office/drawing/2014/main" id="{1AD93A5B-E6EE-2727-9156-45079AE85DC0}"/>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14" descr="A picture containing object, clock, drawing&#10;&#10;Description automatically generated">
              <a:extLst>
                <a:ext uri="{FF2B5EF4-FFF2-40B4-BE49-F238E27FC236}">
                  <a16:creationId xmlns:a16="http://schemas.microsoft.com/office/drawing/2014/main" id="{05822B30-08CD-01A9-AE58-D4D087AD9D5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17" name="Rectangle 16">
            <a:extLst>
              <a:ext uri="{FF2B5EF4-FFF2-40B4-BE49-F238E27FC236}">
                <a16:creationId xmlns:a16="http://schemas.microsoft.com/office/drawing/2014/main" id="{F6777A6B-D03C-4D3B-F40B-AE021CFC17DC}"/>
              </a:ext>
            </a:extLst>
          </p:cNvPr>
          <p:cNvSpPr/>
          <p:nvPr/>
        </p:nvSpPr>
        <p:spPr>
          <a:xfrm>
            <a:off x="4659006" y="3389943"/>
            <a:ext cx="734496" cy="369332"/>
          </a:xfrm>
          <a:prstGeom prst="rect">
            <a:avLst/>
          </a:prstGeom>
          <a:solidFill>
            <a:srgbClr val="FED04E"/>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0.6 M</a:t>
            </a:r>
          </a:p>
        </p:txBody>
      </p:sp>
    </p:spTree>
    <p:extLst>
      <p:ext uri="{BB962C8B-B14F-4D97-AF65-F5344CB8AC3E}">
        <p14:creationId xmlns:p14="http://schemas.microsoft.com/office/powerpoint/2010/main" val="12150396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79151B0B-7181-483D-88CD-530206BF0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317" y="1454228"/>
            <a:ext cx="6629126" cy="3425855"/>
          </a:xfrm>
          <a:prstGeom prst="rect">
            <a:avLst/>
          </a:prstGeom>
        </p:spPr>
      </p:pic>
      <p:sp>
        <p:nvSpPr>
          <p:cNvPr id="2" name="Título 1"/>
          <p:cNvSpPr>
            <a:spLocks noGrp="1"/>
          </p:cNvSpPr>
          <p:nvPr>
            <p:ph type="title"/>
          </p:nvPr>
        </p:nvSpPr>
        <p:spPr/>
        <p:txBody>
          <a:bodyPr>
            <a:normAutofit/>
          </a:bodyPr>
          <a:lstStyle/>
          <a:p>
            <a:r>
              <a:rPr lang="pt-BR" b="1" dirty="0">
                <a:solidFill>
                  <a:srgbClr val="7030A0"/>
                </a:solidFill>
                <a:latin typeface="Museo Sans 300" panose="02000000000000000000" pitchFamily="50" charset="0"/>
              </a:rPr>
              <a:t>Tráfico O&amp;D (Mercado Internacional)</a:t>
            </a:r>
            <a:endParaRPr lang="es-CO" b="1" dirty="0">
              <a:solidFill>
                <a:srgbClr val="7030A0"/>
              </a:solidFill>
              <a:latin typeface="Museo Sans 300" panose="02000000000000000000" pitchFamily="50" charset="0"/>
            </a:endParaRPr>
          </a:p>
        </p:txBody>
      </p:sp>
      <p:sp>
        <p:nvSpPr>
          <p:cNvPr id="7" name="TextBox 6"/>
          <p:cNvSpPr txBox="1"/>
          <p:nvPr/>
        </p:nvSpPr>
        <p:spPr>
          <a:xfrm>
            <a:off x="79829" y="4124742"/>
            <a:ext cx="2068228" cy="584775"/>
          </a:xfrm>
          <a:prstGeom prst="rect">
            <a:avLst/>
          </a:prstGeom>
          <a:noFill/>
        </p:spPr>
        <p:txBody>
          <a:bodyPr wrap="square" rtlCol="0">
            <a:spAutoFit/>
          </a:bodyPr>
          <a:lstStyle/>
          <a:p>
            <a:pPr algn="ctr" fontAlgn="b"/>
            <a:r>
              <a:rPr lang="en-US" sz="1600" b="1" dirty="0">
                <a:solidFill>
                  <a:srgbClr val="F37367"/>
                </a:solidFill>
                <a:latin typeface="Museo Sans 300" panose="02000000000000000000" pitchFamily="50" charset="0"/>
              </a:rPr>
              <a:t>LATINOAMÉRICA </a:t>
            </a:r>
          </a:p>
          <a:p>
            <a:pPr algn="ctr" fontAlgn="b"/>
            <a:r>
              <a:rPr lang="en-US" sz="1600" b="1" dirty="0">
                <a:solidFill>
                  <a:srgbClr val="F37367"/>
                </a:solidFill>
                <a:latin typeface="Museo Sans 300" panose="02000000000000000000" pitchFamily="50" charset="0"/>
              </a:rPr>
              <a:t>Y EL CARIBE</a:t>
            </a:r>
          </a:p>
        </p:txBody>
      </p:sp>
      <p:sp>
        <p:nvSpPr>
          <p:cNvPr id="8" name="Rectangle 7"/>
          <p:cNvSpPr/>
          <p:nvPr/>
        </p:nvSpPr>
        <p:spPr>
          <a:xfrm>
            <a:off x="1142510" y="5027562"/>
            <a:ext cx="556563" cy="369332"/>
          </a:xfrm>
          <a:prstGeom prst="rect">
            <a:avLst/>
          </a:prstGeom>
          <a:solidFill>
            <a:srgbClr val="F3736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7 M</a:t>
            </a:r>
          </a:p>
        </p:txBody>
      </p:sp>
      <p:sp>
        <p:nvSpPr>
          <p:cNvPr id="9" name="TextBox 8"/>
          <p:cNvSpPr txBox="1"/>
          <p:nvPr/>
        </p:nvSpPr>
        <p:spPr>
          <a:xfrm>
            <a:off x="-132348" y="3025186"/>
            <a:ext cx="1520270" cy="338554"/>
          </a:xfrm>
          <a:prstGeom prst="rect">
            <a:avLst/>
          </a:prstGeom>
          <a:noFill/>
        </p:spPr>
        <p:txBody>
          <a:bodyPr wrap="square" rtlCol="0">
            <a:spAutoFit/>
          </a:bodyPr>
          <a:lstStyle/>
          <a:p>
            <a:pPr algn="ctr" fontAlgn="b"/>
            <a:r>
              <a:rPr lang="en-US" sz="1600" b="1" dirty="0">
                <a:solidFill>
                  <a:srgbClr val="756197"/>
                </a:solidFill>
                <a:latin typeface="Museo Sans 300" panose="02000000000000000000" pitchFamily="50" charset="0"/>
              </a:rPr>
              <a:t>N. AMËRICA</a:t>
            </a:r>
          </a:p>
        </p:txBody>
      </p:sp>
      <p:sp>
        <p:nvSpPr>
          <p:cNvPr id="10" name="Rectangle 9"/>
          <p:cNvSpPr/>
          <p:nvPr/>
        </p:nvSpPr>
        <p:spPr>
          <a:xfrm>
            <a:off x="228475" y="3314255"/>
            <a:ext cx="798617" cy="369332"/>
          </a:xfrm>
          <a:prstGeom prst="rect">
            <a:avLst/>
          </a:prstGeom>
          <a:solidFill>
            <a:srgbClr val="75619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40.4M</a:t>
            </a:r>
          </a:p>
        </p:txBody>
      </p:sp>
      <p:sp>
        <p:nvSpPr>
          <p:cNvPr id="11" name="TextBox 10"/>
          <p:cNvSpPr txBox="1"/>
          <p:nvPr/>
        </p:nvSpPr>
        <p:spPr>
          <a:xfrm>
            <a:off x="3359542" y="1227221"/>
            <a:ext cx="1520270" cy="338554"/>
          </a:xfrm>
          <a:prstGeom prst="rect">
            <a:avLst/>
          </a:prstGeom>
          <a:noFill/>
        </p:spPr>
        <p:txBody>
          <a:bodyPr wrap="square" rtlCol="0">
            <a:spAutoFit/>
          </a:bodyPr>
          <a:lstStyle/>
          <a:p>
            <a:pPr algn="ctr" fontAlgn="b"/>
            <a:r>
              <a:rPr lang="en-US" sz="1600" b="1" dirty="0">
                <a:solidFill>
                  <a:srgbClr val="002060"/>
                </a:solidFill>
                <a:latin typeface="Museo Sans 300" panose="02000000000000000000" pitchFamily="50" charset="0"/>
              </a:rPr>
              <a:t>EUROPA</a:t>
            </a:r>
          </a:p>
        </p:txBody>
      </p:sp>
      <p:sp>
        <p:nvSpPr>
          <p:cNvPr id="12" name="Rectangle 11"/>
          <p:cNvSpPr/>
          <p:nvPr/>
        </p:nvSpPr>
        <p:spPr>
          <a:xfrm>
            <a:off x="3683876" y="1566283"/>
            <a:ext cx="734496" cy="369332"/>
          </a:xfrm>
          <a:prstGeom prst="rect">
            <a:avLst/>
          </a:prstGeom>
          <a:solidFill>
            <a:srgbClr val="002060"/>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5.6 M</a:t>
            </a:r>
          </a:p>
        </p:txBody>
      </p:sp>
      <p:cxnSp>
        <p:nvCxnSpPr>
          <p:cNvPr id="16" name="Straight Arrow Connector 15"/>
          <p:cNvCxnSpPr/>
          <p:nvPr/>
        </p:nvCxnSpPr>
        <p:spPr>
          <a:xfrm flipV="1">
            <a:off x="3758049" y="1889228"/>
            <a:ext cx="280134" cy="48195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cxnSpLocks/>
            <a:endCxn id="7" idx="0"/>
          </p:cNvCxnSpPr>
          <p:nvPr/>
        </p:nvCxnSpPr>
        <p:spPr>
          <a:xfrm flipH="1">
            <a:off x="1113943" y="3970286"/>
            <a:ext cx="1034116" cy="1544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27788" y="2637696"/>
            <a:ext cx="423560" cy="399777"/>
          </a:xfrm>
          <a:prstGeom prst="straightConnector1">
            <a:avLst/>
          </a:prstGeom>
          <a:ln>
            <a:solidFill>
              <a:srgbClr val="756197"/>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AD9EFB49-7FAD-4DE7-AF1C-876338899658}"/>
              </a:ext>
            </a:extLst>
          </p:cNvPr>
          <p:cNvGraphicFramePr/>
          <p:nvPr>
            <p:extLst>
              <p:ext uri="{D42A27DB-BD31-4B8C-83A1-F6EECF244321}">
                <p14:modId xmlns:p14="http://schemas.microsoft.com/office/powerpoint/2010/main" val="3174533086"/>
              </p:ext>
            </p:extLst>
          </p:nvPr>
        </p:nvGraphicFramePr>
        <p:xfrm>
          <a:off x="7080776" y="1999045"/>
          <a:ext cx="5041157" cy="339784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a:extLst>
              <a:ext uri="{FF2B5EF4-FFF2-40B4-BE49-F238E27FC236}">
                <a16:creationId xmlns:a16="http://schemas.microsoft.com/office/drawing/2014/main" id="{B2CD7ED4-EF6D-4588-B7DE-1C51AA70F3B1}"/>
              </a:ext>
            </a:extLst>
          </p:cNvPr>
          <p:cNvSpPr/>
          <p:nvPr/>
        </p:nvSpPr>
        <p:spPr>
          <a:xfrm>
            <a:off x="7680050" y="269296"/>
            <a:ext cx="4211155" cy="784830"/>
          </a:xfrm>
          <a:prstGeom prst="rect">
            <a:avLst/>
          </a:prstGeom>
        </p:spPr>
        <p:txBody>
          <a:bodyPr wrap="square">
            <a:spAutoFit/>
          </a:bodyPr>
          <a:lstStyle/>
          <a:p>
            <a:r>
              <a:rPr lang="es-ES" sz="1500" dirty="0">
                <a:solidFill>
                  <a:srgbClr val="6C6C6C"/>
                </a:solidFill>
                <a:latin typeface="Museo Sans 300" panose="02000000000000000000" pitchFamily="50" charset="0"/>
              </a:rPr>
              <a:t>El 75.1% (40.4 millones de pasajeros) del tráfico internacional O&amp;D de México consistió en pasajeros viajando a Norteamérica.</a:t>
            </a:r>
          </a:p>
        </p:txBody>
      </p:sp>
      <p:sp>
        <p:nvSpPr>
          <p:cNvPr id="28" name="Rectangle 27">
            <a:extLst>
              <a:ext uri="{FF2B5EF4-FFF2-40B4-BE49-F238E27FC236}">
                <a16:creationId xmlns:a16="http://schemas.microsoft.com/office/drawing/2014/main" id="{2568B0CF-45ED-4E2D-A362-7D37A03C313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BB4480F-46DB-492C-9A65-D9A4F76DCF5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91CB34B-609A-4C4B-8441-45CDC9C9DD39}"/>
              </a:ext>
            </a:extLst>
          </p:cNvPr>
          <p:cNvSpPr txBox="1"/>
          <p:nvPr/>
        </p:nvSpPr>
        <p:spPr>
          <a:xfrm>
            <a:off x="6042160" y="2805162"/>
            <a:ext cx="1520270" cy="276999"/>
          </a:xfrm>
          <a:prstGeom prst="rect">
            <a:avLst/>
          </a:prstGeom>
          <a:noFill/>
        </p:spPr>
        <p:txBody>
          <a:bodyPr wrap="square" rtlCol="0">
            <a:spAutoFit/>
          </a:bodyPr>
          <a:lstStyle/>
          <a:p>
            <a:pPr algn="ctr" fontAlgn="b"/>
            <a:r>
              <a:rPr lang="en-US" sz="1200" b="1" dirty="0">
                <a:solidFill>
                  <a:srgbClr val="C6E132"/>
                </a:solidFill>
                <a:latin typeface="Museo Sans 300" panose="02000000000000000000" pitchFamily="50" charset="0"/>
              </a:rPr>
              <a:t>ASIA-PACÍFICO</a:t>
            </a:r>
          </a:p>
        </p:txBody>
      </p:sp>
      <p:sp>
        <p:nvSpPr>
          <p:cNvPr id="23" name="Rectangle 22">
            <a:extLst>
              <a:ext uri="{FF2B5EF4-FFF2-40B4-BE49-F238E27FC236}">
                <a16:creationId xmlns:a16="http://schemas.microsoft.com/office/drawing/2014/main" id="{B197237F-0679-44A5-9BFC-D16AF677A774}"/>
              </a:ext>
            </a:extLst>
          </p:cNvPr>
          <p:cNvSpPr/>
          <p:nvPr/>
        </p:nvSpPr>
        <p:spPr>
          <a:xfrm>
            <a:off x="6402923" y="3017537"/>
            <a:ext cx="731290" cy="276999"/>
          </a:xfrm>
          <a:prstGeom prst="rect">
            <a:avLst/>
          </a:prstGeom>
          <a:solidFill>
            <a:srgbClr val="C1DB31"/>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sz="1200" b="1" dirty="0">
                <a:solidFill>
                  <a:schemeClr val="bg1"/>
                </a:solidFill>
                <a:latin typeface="Museo Sans 300" panose="02000000000000000000" pitchFamily="50" charset="0"/>
              </a:rPr>
              <a:t>580,000 </a:t>
            </a:r>
          </a:p>
        </p:txBody>
      </p:sp>
      <p:sp>
        <p:nvSpPr>
          <p:cNvPr id="24" name="TextBox 23">
            <a:extLst>
              <a:ext uri="{FF2B5EF4-FFF2-40B4-BE49-F238E27FC236}">
                <a16:creationId xmlns:a16="http://schemas.microsoft.com/office/drawing/2014/main" id="{F67B4904-457B-4E56-916C-EEB1805EC6D5}"/>
              </a:ext>
            </a:extLst>
          </p:cNvPr>
          <p:cNvSpPr txBox="1"/>
          <p:nvPr/>
        </p:nvSpPr>
        <p:spPr>
          <a:xfrm>
            <a:off x="3998563" y="3515376"/>
            <a:ext cx="1520270" cy="276999"/>
          </a:xfrm>
          <a:prstGeom prst="rect">
            <a:avLst/>
          </a:prstGeom>
          <a:noFill/>
        </p:spPr>
        <p:txBody>
          <a:bodyPr wrap="square" rtlCol="0">
            <a:spAutoFit/>
          </a:bodyPr>
          <a:lstStyle/>
          <a:p>
            <a:pPr algn="ctr" fontAlgn="b"/>
            <a:r>
              <a:rPr lang="en-US" sz="1200" b="1" dirty="0">
                <a:solidFill>
                  <a:srgbClr val="FEC218"/>
                </a:solidFill>
                <a:latin typeface="Museo Sans 300" panose="02000000000000000000" pitchFamily="50" charset="0"/>
              </a:rPr>
              <a:t>ORIENTE MEDIO</a:t>
            </a:r>
          </a:p>
        </p:txBody>
      </p:sp>
      <p:sp>
        <p:nvSpPr>
          <p:cNvPr id="30" name="Rectangle 29">
            <a:extLst>
              <a:ext uri="{FF2B5EF4-FFF2-40B4-BE49-F238E27FC236}">
                <a16:creationId xmlns:a16="http://schemas.microsoft.com/office/drawing/2014/main" id="{ED0ECEC1-75AD-4B61-A91E-3344B1E0D63C}"/>
              </a:ext>
            </a:extLst>
          </p:cNvPr>
          <p:cNvSpPr/>
          <p:nvPr/>
        </p:nvSpPr>
        <p:spPr>
          <a:xfrm>
            <a:off x="4345710" y="3248171"/>
            <a:ext cx="696024" cy="276999"/>
          </a:xfrm>
          <a:prstGeom prst="rect">
            <a:avLst/>
          </a:prstGeom>
          <a:solidFill>
            <a:srgbClr val="FEC72B"/>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sz="1200" b="1" dirty="0">
                <a:solidFill>
                  <a:schemeClr val="bg1"/>
                </a:solidFill>
                <a:latin typeface="Museo Sans 300" panose="02000000000000000000" pitchFamily="50" charset="0"/>
              </a:rPr>
              <a:t>196,000</a:t>
            </a:r>
          </a:p>
        </p:txBody>
      </p:sp>
      <p:sp>
        <p:nvSpPr>
          <p:cNvPr id="31" name="TextBox 30">
            <a:extLst>
              <a:ext uri="{FF2B5EF4-FFF2-40B4-BE49-F238E27FC236}">
                <a16:creationId xmlns:a16="http://schemas.microsoft.com/office/drawing/2014/main" id="{C1CBE68A-1DBF-4103-8978-DA0DFCC6ABEA}"/>
              </a:ext>
            </a:extLst>
          </p:cNvPr>
          <p:cNvSpPr txBox="1"/>
          <p:nvPr/>
        </p:nvSpPr>
        <p:spPr>
          <a:xfrm>
            <a:off x="3460611" y="4330689"/>
            <a:ext cx="1520270" cy="276999"/>
          </a:xfrm>
          <a:prstGeom prst="rect">
            <a:avLst/>
          </a:prstGeom>
          <a:noFill/>
        </p:spPr>
        <p:txBody>
          <a:bodyPr wrap="square" rtlCol="0">
            <a:spAutoFit/>
          </a:bodyPr>
          <a:lstStyle/>
          <a:p>
            <a:pPr algn="ctr" fontAlgn="b"/>
            <a:r>
              <a:rPr lang="en-US" sz="1200" b="1" dirty="0">
                <a:solidFill>
                  <a:srgbClr val="00AFDA"/>
                </a:solidFill>
                <a:latin typeface="Museo Sans 300" panose="02000000000000000000" pitchFamily="50" charset="0"/>
              </a:rPr>
              <a:t>ÁFRICA</a:t>
            </a:r>
          </a:p>
        </p:txBody>
      </p:sp>
      <p:sp>
        <p:nvSpPr>
          <p:cNvPr id="32" name="Rectangle 31">
            <a:extLst>
              <a:ext uri="{FF2B5EF4-FFF2-40B4-BE49-F238E27FC236}">
                <a16:creationId xmlns:a16="http://schemas.microsoft.com/office/drawing/2014/main" id="{7839E16A-03FF-421E-84EE-1ABC2008D648}"/>
              </a:ext>
            </a:extLst>
          </p:cNvPr>
          <p:cNvSpPr/>
          <p:nvPr/>
        </p:nvSpPr>
        <p:spPr>
          <a:xfrm>
            <a:off x="3912004" y="4530868"/>
            <a:ext cx="617478" cy="276999"/>
          </a:xfrm>
          <a:prstGeom prst="rect">
            <a:avLst/>
          </a:prstGeom>
          <a:solidFill>
            <a:srgbClr val="00AFDA"/>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sz="1200" b="1" dirty="0">
                <a:solidFill>
                  <a:schemeClr val="bg1"/>
                </a:solidFill>
                <a:latin typeface="Museo Sans 300" panose="02000000000000000000" pitchFamily="50" charset="0"/>
              </a:rPr>
              <a:t>44,000</a:t>
            </a:r>
          </a:p>
        </p:txBody>
      </p:sp>
      <p:grpSp>
        <p:nvGrpSpPr>
          <p:cNvPr id="3" name="Group 2">
            <a:extLst>
              <a:ext uri="{FF2B5EF4-FFF2-40B4-BE49-F238E27FC236}">
                <a16:creationId xmlns:a16="http://schemas.microsoft.com/office/drawing/2014/main" id="{9D4C8DA0-C4A7-A27F-552B-5B4E5D3D74A6}"/>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649B3C77-0F89-BB66-8FE6-4487CAACBE5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3" name="Rectangle 12">
              <a:extLst>
                <a:ext uri="{FF2B5EF4-FFF2-40B4-BE49-F238E27FC236}">
                  <a16:creationId xmlns:a16="http://schemas.microsoft.com/office/drawing/2014/main" id="{95B0D62F-6142-E885-0478-F691C14A1D59}"/>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descr="A picture containing object, clock, drawing&#10;&#10;Description automatically generated">
              <a:extLst>
                <a:ext uri="{FF2B5EF4-FFF2-40B4-BE49-F238E27FC236}">
                  <a16:creationId xmlns:a16="http://schemas.microsoft.com/office/drawing/2014/main" id="{1F3CDDD7-587F-CA4E-8336-105DF26BCC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15" name="TextBox 33">
            <a:extLst>
              <a:ext uri="{FF2B5EF4-FFF2-40B4-BE49-F238E27FC236}">
                <a16:creationId xmlns:a16="http://schemas.microsoft.com/office/drawing/2014/main" id="{68A444EE-C0AF-8A4E-CB93-5EDD13F97921}"/>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spTree>
    <p:extLst>
      <p:ext uri="{BB962C8B-B14F-4D97-AF65-F5344CB8AC3E}">
        <p14:creationId xmlns:p14="http://schemas.microsoft.com/office/powerpoint/2010/main" val="571827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7030" y="269296"/>
            <a:ext cx="10972800" cy="527293"/>
          </a:xfrm>
        </p:spPr>
        <p:txBody>
          <a:bodyPr>
            <a:normAutofit/>
          </a:bodyPr>
          <a:lstStyle/>
          <a:p>
            <a:r>
              <a:rPr lang="pt-BR" b="1" dirty="0">
                <a:solidFill>
                  <a:srgbClr val="7030A0"/>
                </a:solidFill>
                <a:latin typeface="Museo Sans 300" panose="02000000000000000000" pitchFamily="50" charset="0"/>
              </a:rPr>
              <a:t>Estacionalidad Mercado Internacional</a:t>
            </a:r>
            <a:endParaRPr lang="es-CO" b="1" dirty="0">
              <a:solidFill>
                <a:srgbClr val="7030A0"/>
              </a:solidFill>
              <a:latin typeface="Museo Sans 300" panose="02000000000000000000" pitchFamily="50" charset="0"/>
            </a:endParaRPr>
          </a:p>
        </p:txBody>
      </p:sp>
      <p:graphicFrame>
        <p:nvGraphicFramePr>
          <p:cNvPr id="5" name="Chart 4">
            <a:extLst>
              <a:ext uri="{FF2B5EF4-FFF2-40B4-BE49-F238E27FC236}">
                <a16:creationId xmlns:a16="http://schemas.microsoft.com/office/drawing/2014/main" id="{1A8EB359-8BD9-40F1-8A19-A3E12862DFEA}"/>
              </a:ext>
            </a:extLst>
          </p:cNvPr>
          <p:cNvGraphicFramePr/>
          <p:nvPr>
            <p:extLst>
              <p:ext uri="{D42A27DB-BD31-4B8C-83A1-F6EECF244321}">
                <p14:modId xmlns:p14="http://schemas.microsoft.com/office/powerpoint/2010/main" val="3916503010"/>
              </p:ext>
            </p:extLst>
          </p:nvPr>
        </p:nvGraphicFramePr>
        <p:xfrm>
          <a:off x="251279" y="1619682"/>
          <a:ext cx="11258551" cy="4015574"/>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25AEF881-220A-475E-B30D-15B638692612}"/>
              </a:ext>
            </a:extLst>
          </p:cNvPr>
          <p:cNvSpPr/>
          <p:nvPr/>
        </p:nvSpPr>
        <p:spPr>
          <a:xfrm>
            <a:off x="609600" y="805312"/>
            <a:ext cx="10972800" cy="584775"/>
          </a:xfrm>
          <a:prstGeom prst="rect">
            <a:avLst/>
          </a:prstGeom>
        </p:spPr>
        <p:txBody>
          <a:bodyPr wrap="square">
            <a:spAutoFit/>
          </a:bodyPr>
          <a:lstStyle/>
          <a:p>
            <a:r>
              <a:rPr lang="es-ES" sz="1600" dirty="0">
                <a:solidFill>
                  <a:srgbClr val="6C6C6C"/>
                </a:solidFill>
              </a:rPr>
              <a:t>Diciembre fue el mes con el mayor tráfico internacional de pasajeros en el mercado mexicano con más de 5.3 millones de pasajeros. Julio, en cambio, fue el mes con el mayor factor de ocupación alcanzado durante 2023, con 85%.</a:t>
            </a:r>
          </a:p>
        </p:txBody>
      </p:sp>
      <p:sp>
        <p:nvSpPr>
          <p:cNvPr id="7" name="Rectangle 6">
            <a:extLst>
              <a:ext uri="{FF2B5EF4-FFF2-40B4-BE49-F238E27FC236}">
                <a16:creationId xmlns:a16="http://schemas.microsoft.com/office/drawing/2014/main" id="{16D96C89-F068-427F-BF21-B30672D98B9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58F3468-3B35-4F0C-976C-99ED2218442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
            <a:extLst>
              <a:ext uri="{FF2B5EF4-FFF2-40B4-BE49-F238E27FC236}">
                <a16:creationId xmlns:a16="http://schemas.microsoft.com/office/drawing/2014/main" id="{D69E9FC8-8D49-489B-9FC1-2BAC545B29F5}"/>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002060"/>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chemeClr val="accent1"/>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4" name="TextBox 33">
            <a:extLst>
              <a:ext uri="{FF2B5EF4-FFF2-40B4-BE49-F238E27FC236}">
                <a16:creationId xmlns:a16="http://schemas.microsoft.com/office/drawing/2014/main" id="{6E8F2CD5-4637-0C93-36B3-32A3923FD89A}"/>
              </a:ext>
            </a:extLst>
          </p:cNvPr>
          <p:cNvSpPr txBox="1"/>
          <p:nvPr/>
        </p:nvSpPr>
        <p:spPr>
          <a:xfrm>
            <a:off x="8275543" y="5673443"/>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6" name="Group 5">
            <a:extLst>
              <a:ext uri="{FF2B5EF4-FFF2-40B4-BE49-F238E27FC236}">
                <a16:creationId xmlns:a16="http://schemas.microsoft.com/office/drawing/2014/main" id="{B174C577-89D2-8F83-DCB5-C0CE598425FC}"/>
              </a:ext>
            </a:extLst>
          </p:cNvPr>
          <p:cNvGrpSpPr/>
          <p:nvPr/>
        </p:nvGrpSpPr>
        <p:grpSpPr>
          <a:xfrm>
            <a:off x="181429" y="6054154"/>
            <a:ext cx="11760015" cy="963747"/>
            <a:chOff x="181429" y="6054154"/>
            <a:chExt cx="11760015" cy="963747"/>
          </a:xfrm>
        </p:grpSpPr>
        <p:sp>
          <p:nvSpPr>
            <p:cNvPr id="8" name="Text Placeholder 1">
              <a:extLst>
                <a:ext uri="{FF2B5EF4-FFF2-40B4-BE49-F238E27FC236}">
                  <a16:creationId xmlns:a16="http://schemas.microsoft.com/office/drawing/2014/main" id="{C76AF1E4-47EB-85C3-D357-AFA375E023B5}"/>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1" name="Rectangle 10">
              <a:extLst>
                <a:ext uri="{FF2B5EF4-FFF2-40B4-BE49-F238E27FC236}">
                  <a16:creationId xmlns:a16="http://schemas.microsoft.com/office/drawing/2014/main" id="{58572815-F0E7-E472-51C5-31D0638F389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descr="A picture containing object, clock, drawing&#10;&#10;Description automatically generated">
              <a:extLst>
                <a:ext uri="{FF2B5EF4-FFF2-40B4-BE49-F238E27FC236}">
                  <a16:creationId xmlns:a16="http://schemas.microsoft.com/office/drawing/2014/main" id="{7D610BCE-1859-E9DB-6AE0-05D8730565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14820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C2574-8786-4543-8B45-F880D7E02B7B}"/>
              </a:ext>
            </a:extLst>
          </p:cNvPr>
          <p:cNvSpPr>
            <a:spLocks noGrp="1"/>
          </p:cNvSpPr>
          <p:nvPr>
            <p:ph type="title"/>
          </p:nvPr>
        </p:nvSpPr>
        <p:spPr>
          <a:xfrm>
            <a:off x="598904" y="279642"/>
            <a:ext cx="11593095" cy="527293"/>
          </a:xfrm>
        </p:spPr>
        <p:txBody>
          <a:bodyPr/>
          <a:lstStyle/>
          <a:p>
            <a:r>
              <a:rPr lang="es-ES" sz="2400" b="1" dirty="0">
                <a:solidFill>
                  <a:srgbClr val="7030A0"/>
                </a:solidFill>
                <a:latin typeface="Museo Sans 300" panose="02000000000000000000" pitchFamily="50" charset="0"/>
              </a:rPr>
              <a:t>Aviación Comercial de México - Asientos Promedio por Vuelo</a:t>
            </a:r>
            <a:endParaRPr lang="en-US" sz="2400" b="1" dirty="0">
              <a:solidFill>
                <a:srgbClr val="7030A0"/>
              </a:solidFill>
              <a:latin typeface="Museo Sans 300" panose="02000000000000000000" pitchFamily="50" charset="0"/>
            </a:endParaRPr>
          </a:p>
        </p:txBody>
      </p:sp>
      <p:graphicFrame>
        <p:nvGraphicFramePr>
          <p:cNvPr id="5" name="Chart 4">
            <a:extLst>
              <a:ext uri="{FF2B5EF4-FFF2-40B4-BE49-F238E27FC236}">
                <a16:creationId xmlns:a16="http://schemas.microsoft.com/office/drawing/2014/main" id="{C13266BF-ABD6-4C58-A418-10F3F252F1E4}"/>
              </a:ext>
            </a:extLst>
          </p:cNvPr>
          <p:cNvGraphicFramePr/>
          <p:nvPr>
            <p:extLst>
              <p:ext uri="{D42A27DB-BD31-4B8C-83A1-F6EECF244321}">
                <p14:modId xmlns:p14="http://schemas.microsoft.com/office/powerpoint/2010/main" val="2963931191"/>
              </p:ext>
            </p:extLst>
          </p:nvPr>
        </p:nvGraphicFramePr>
        <p:xfrm>
          <a:off x="514350" y="1391920"/>
          <a:ext cx="10554703" cy="4480108"/>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FF2B5EF4-FFF2-40B4-BE49-F238E27FC236}">
                <a16:creationId xmlns:a16="http://schemas.microsoft.com/office/drawing/2014/main" id="{D0FA1D9F-9EA6-465E-ABBC-E74D703475C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C337B6F-E428-4772-BCA7-0C9A94247437}"/>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
            <a:extLst>
              <a:ext uri="{FF2B5EF4-FFF2-40B4-BE49-F238E27FC236}">
                <a16:creationId xmlns:a16="http://schemas.microsoft.com/office/drawing/2014/main" id="{CE63081F-04DB-4D7D-892A-03862D01D29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002060"/>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chemeClr val="accent1"/>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3" name="TextBox 33">
            <a:extLst>
              <a:ext uri="{FF2B5EF4-FFF2-40B4-BE49-F238E27FC236}">
                <a16:creationId xmlns:a16="http://schemas.microsoft.com/office/drawing/2014/main" id="{2B608A03-4280-FBF9-63F2-352694245FCA}"/>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4" name="Group 3">
            <a:extLst>
              <a:ext uri="{FF2B5EF4-FFF2-40B4-BE49-F238E27FC236}">
                <a16:creationId xmlns:a16="http://schemas.microsoft.com/office/drawing/2014/main" id="{BAD55709-93EA-0CF7-31A4-C16D4F4D9EE0}"/>
              </a:ext>
            </a:extLst>
          </p:cNvPr>
          <p:cNvGrpSpPr/>
          <p:nvPr/>
        </p:nvGrpSpPr>
        <p:grpSpPr>
          <a:xfrm>
            <a:off x="181429" y="6054154"/>
            <a:ext cx="11760015" cy="963747"/>
            <a:chOff x="181429" y="6054154"/>
            <a:chExt cx="11760015" cy="963747"/>
          </a:xfrm>
        </p:grpSpPr>
        <p:sp>
          <p:nvSpPr>
            <p:cNvPr id="7" name="Text Placeholder 1">
              <a:extLst>
                <a:ext uri="{FF2B5EF4-FFF2-40B4-BE49-F238E27FC236}">
                  <a16:creationId xmlns:a16="http://schemas.microsoft.com/office/drawing/2014/main" id="{FBB822A4-6924-197A-0164-44DC808DDF4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113A6B11-8457-200D-AA43-C42C5615B6F4}"/>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picture containing object, clock, drawing&#10;&#10;Description automatically generated">
              <a:extLst>
                <a:ext uri="{FF2B5EF4-FFF2-40B4-BE49-F238E27FC236}">
                  <a16:creationId xmlns:a16="http://schemas.microsoft.com/office/drawing/2014/main" id="{D55F18E6-1147-73C1-5782-83E2E9F68E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4940428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C2574-8786-4543-8B45-F880D7E02B7B}"/>
              </a:ext>
            </a:extLst>
          </p:cNvPr>
          <p:cNvSpPr>
            <a:spLocks noGrp="1"/>
          </p:cNvSpPr>
          <p:nvPr>
            <p:ph type="title"/>
          </p:nvPr>
        </p:nvSpPr>
        <p:spPr>
          <a:xfrm>
            <a:off x="598904" y="279642"/>
            <a:ext cx="11593095" cy="527293"/>
          </a:xfrm>
        </p:spPr>
        <p:txBody>
          <a:bodyPr/>
          <a:lstStyle/>
          <a:p>
            <a:r>
              <a:rPr lang="es-ES" sz="2400" b="1" dirty="0">
                <a:solidFill>
                  <a:srgbClr val="7030A0"/>
                </a:solidFill>
                <a:latin typeface="Museo Sans 300" panose="02000000000000000000" pitchFamily="50" charset="0"/>
              </a:rPr>
              <a:t>Aviación Comercial de México – Capacidad por tipo de Flota</a:t>
            </a:r>
            <a:endParaRPr lang="en-US" sz="2400" b="1" dirty="0">
              <a:solidFill>
                <a:srgbClr val="7030A0"/>
              </a:solidFill>
              <a:latin typeface="Museo Sans 300" panose="02000000000000000000" pitchFamily="50" charset="0"/>
            </a:endParaRPr>
          </a:p>
        </p:txBody>
      </p:sp>
      <p:sp>
        <p:nvSpPr>
          <p:cNvPr id="6" name="Rectangle 5">
            <a:extLst>
              <a:ext uri="{FF2B5EF4-FFF2-40B4-BE49-F238E27FC236}">
                <a16:creationId xmlns:a16="http://schemas.microsoft.com/office/drawing/2014/main" id="{D0FA1D9F-9EA6-465E-ABBC-E74D703475C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C337B6F-E428-4772-BCA7-0C9A94247437}"/>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
            <a:extLst>
              <a:ext uri="{FF2B5EF4-FFF2-40B4-BE49-F238E27FC236}">
                <a16:creationId xmlns:a16="http://schemas.microsoft.com/office/drawing/2014/main" id="{CE63081F-04DB-4D7D-892A-03862D01D29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002060"/>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chemeClr val="accent1"/>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3" name="TextBox 33">
            <a:extLst>
              <a:ext uri="{FF2B5EF4-FFF2-40B4-BE49-F238E27FC236}">
                <a16:creationId xmlns:a16="http://schemas.microsoft.com/office/drawing/2014/main" id="{2B608A03-4280-FBF9-63F2-352694245FCA}"/>
              </a:ext>
            </a:extLst>
          </p:cNvPr>
          <p:cNvSpPr txBox="1"/>
          <p:nvPr/>
        </p:nvSpPr>
        <p:spPr>
          <a:xfrm>
            <a:off x="8389401" y="5661654"/>
            <a:ext cx="3916457"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sp>
        <p:nvSpPr>
          <p:cNvPr id="4" name="Title 1">
            <a:extLst>
              <a:ext uri="{FF2B5EF4-FFF2-40B4-BE49-F238E27FC236}">
                <a16:creationId xmlns:a16="http://schemas.microsoft.com/office/drawing/2014/main" id="{2E3B53BE-415A-67CF-377C-EF722D615AF8}"/>
              </a:ext>
            </a:extLst>
          </p:cNvPr>
          <p:cNvSpPr txBox="1">
            <a:spLocks/>
          </p:cNvSpPr>
          <p:nvPr/>
        </p:nvSpPr>
        <p:spPr>
          <a:xfrm>
            <a:off x="308806" y="1217968"/>
            <a:ext cx="11593095" cy="527293"/>
          </a:xfrm>
          <a:prstGeom prst="rect">
            <a:avLst/>
          </a:prstGeom>
        </p:spPr>
        <p:txBody>
          <a:bodyPr>
            <a:noAutofit/>
          </a:bodyPr>
          <a:lstStyle>
            <a:lvl1pPr algn="l" defTabSz="914400" rtl="0" eaLnBrk="1" latinLnBrk="0" hangingPunct="1">
              <a:lnSpc>
                <a:spcPct val="90000"/>
              </a:lnSpc>
              <a:spcBef>
                <a:spcPct val="0"/>
              </a:spcBef>
              <a:buNone/>
              <a:defRPr sz="2800" b="0" kern="1200" spc="0">
                <a:solidFill>
                  <a:schemeClr val="accent1"/>
                </a:solidFill>
                <a:latin typeface="Arial" panose="020B0604020202020204" pitchFamily="34" charset="0"/>
                <a:ea typeface="+mj-ea"/>
                <a:cs typeface="Arial" panose="020B0604020202020204" pitchFamily="34" charset="0"/>
              </a:defRPr>
            </a:lvl1pPr>
          </a:lstStyle>
          <a:p>
            <a:pPr algn="ctr"/>
            <a:r>
              <a:rPr lang="es-ES" sz="1400" b="1" dirty="0">
                <a:solidFill>
                  <a:srgbClr val="7030A0"/>
                </a:solidFill>
                <a:latin typeface="Museo Sans 300" panose="02000000000000000000" pitchFamily="50" charset="0"/>
              </a:rPr>
              <a:t>Millones de Asientos-Kilometro Añadidos  2023 vs 2022 por tipo de Aeronave</a:t>
            </a:r>
            <a:endParaRPr lang="en-US" sz="1400" b="1" dirty="0">
              <a:solidFill>
                <a:srgbClr val="7030A0"/>
              </a:solidFill>
              <a:latin typeface="Museo Sans 300" panose="02000000000000000000" pitchFamily="50" charset="0"/>
            </a:endParaRPr>
          </a:p>
        </p:txBody>
      </p:sp>
      <p:graphicFrame>
        <p:nvGraphicFramePr>
          <p:cNvPr id="16" name="Chart 15">
            <a:extLst>
              <a:ext uri="{FF2B5EF4-FFF2-40B4-BE49-F238E27FC236}">
                <a16:creationId xmlns:a16="http://schemas.microsoft.com/office/drawing/2014/main" id="{D48F1D1A-46FA-A97F-6BAE-BF7945E6ED64}"/>
              </a:ext>
            </a:extLst>
          </p:cNvPr>
          <p:cNvGraphicFramePr/>
          <p:nvPr>
            <p:extLst>
              <p:ext uri="{D42A27DB-BD31-4B8C-83A1-F6EECF244321}">
                <p14:modId xmlns:p14="http://schemas.microsoft.com/office/powerpoint/2010/main" val="896106463"/>
              </p:ext>
            </p:extLst>
          </p:nvPr>
        </p:nvGraphicFramePr>
        <p:xfrm>
          <a:off x="6095999" y="1535668"/>
          <a:ext cx="5476876" cy="4241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a:extLst>
              <a:ext uri="{FF2B5EF4-FFF2-40B4-BE49-F238E27FC236}">
                <a16:creationId xmlns:a16="http://schemas.microsoft.com/office/drawing/2014/main" id="{156A2FDB-1F4E-FB94-1FF8-2F2FFD41C944}"/>
              </a:ext>
            </a:extLst>
          </p:cNvPr>
          <p:cNvGraphicFramePr/>
          <p:nvPr>
            <p:extLst>
              <p:ext uri="{D42A27DB-BD31-4B8C-83A1-F6EECF244321}">
                <p14:modId xmlns:p14="http://schemas.microsoft.com/office/powerpoint/2010/main" val="1508561515"/>
              </p:ext>
            </p:extLst>
          </p:nvPr>
        </p:nvGraphicFramePr>
        <p:xfrm>
          <a:off x="299452" y="1453463"/>
          <a:ext cx="4891673" cy="4241000"/>
        </p:xfrm>
        <a:graphic>
          <a:graphicData uri="http://schemas.openxmlformats.org/drawingml/2006/chart">
            <c:chart xmlns:c="http://schemas.openxmlformats.org/drawingml/2006/chart" xmlns:r="http://schemas.openxmlformats.org/officeDocument/2006/relationships" r:id="rId4"/>
          </a:graphicData>
        </a:graphic>
      </p:graphicFrame>
      <p:grpSp>
        <p:nvGrpSpPr>
          <p:cNvPr id="18" name="Group 17">
            <a:extLst>
              <a:ext uri="{FF2B5EF4-FFF2-40B4-BE49-F238E27FC236}">
                <a16:creationId xmlns:a16="http://schemas.microsoft.com/office/drawing/2014/main" id="{A73968D1-CDC1-5D52-7E4C-5EBFAD5B6A70}"/>
              </a:ext>
            </a:extLst>
          </p:cNvPr>
          <p:cNvGrpSpPr/>
          <p:nvPr/>
        </p:nvGrpSpPr>
        <p:grpSpPr>
          <a:xfrm>
            <a:off x="181429" y="6054154"/>
            <a:ext cx="11760015" cy="963747"/>
            <a:chOff x="181429" y="6054154"/>
            <a:chExt cx="11760015" cy="963747"/>
          </a:xfrm>
        </p:grpSpPr>
        <p:sp>
          <p:nvSpPr>
            <p:cNvPr id="19" name="Text Placeholder 1">
              <a:extLst>
                <a:ext uri="{FF2B5EF4-FFF2-40B4-BE49-F238E27FC236}">
                  <a16:creationId xmlns:a16="http://schemas.microsoft.com/office/drawing/2014/main" id="{CAEFF703-B00F-122D-B467-782FCEE5B382}"/>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20" name="Rectangle 19">
              <a:extLst>
                <a:ext uri="{FF2B5EF4-FFF2-40B4-BE49-F238E27FC236}">
                  <a16:creationId xmlns:a16="http://schemas.microsoft.com/office/drawing/2014/main" id="{94CD3BFA-FF14-A1D5-E071-84E7233F335D}"/>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Picture 20" descr="A picture containing object, clock, drawing&#10;&#10;Description automatically generated">
              <a:extLst>
                <a:ext uri="{FF2B5EF4-FFF2-40B4-BE49-F238E27FC236}">
                  <a16:creationId xmlns:a16="http://schemas.microsoft.com/office/drawing/2014/main" id="{741A1011-8730-4A3E-F175-6D9E704BA44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878403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400977E-CB3F-443F-A7FF-C8FEABD2A852}"/>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07B86F07-FE9B-8F6D-D270-DADA383EA0A4}"/>
              </a:ext>
            </a:extLst>
          </p:cNvPr>
          <p:cNvGrpSpPr/>
          <p:nvPr/>
        </p:nvGrpSpPr>
        <p:grpSpPr>
          <a:xfrm>
            <a:off x="79829" y="339248"/>
            <a:ext cx="3547958" cy="5137742"/>
            <a:chOff x="291539" y="280992"/>
            <a:chExt cx="3547958" cy="5566355"/>
          </a:xfrm>
          <a:solidFill>
            <a:srgbClr val="433073"/>
          </a:solidFill>
        </p:grpSpPr>
        <p:grpSp>
          <p:nvGrpSpPr>
            <p:cNvPr id="3" name="Group 2">
              <a:extLst>
                <a:ext uri="{FF2B5EF4-FFF2-40B4-BE49-F238E27FC236}">
                  <a16:creationId xmlns:a16="http://schemas.microsoft.com/office/drawing/2014/main" id="{4B2BAC70-5760-C7A6-EF76-D4F675DFD012}"/>
                </a:ext>
              </a:extLst>
            </p:cNvPr>
            <p:cNvGrpSpPr/>
            <p:nvPr/>
          </p:nvGrpSpPr>
          <p:grpSpPr>
            <a:xfrm>
              <a:off x="291539" y="280992"/>
              <a:ext cx="3547958" cy="5566355"/>
              <a:chOff x="291539" y="280992"/>
              <a:chExt cx="3547958" cy="6286062"/>
            </a:xfrm>
            <a:grpFill/>
          </p:grpSpPr>
          <p:sp>
            <p:nvSpPr>
              <p:cNvPr id="6" name="Rectangle 5">
                <a:extLst>
                  <a:ext uri="{FF2B5EF4-FFF2-40B4-BE49-F238E27FC236}">
                    <a16:creationId xmlns:a16="http://schemas.microsoft.com/office/drawing/2014/main" id="{C4047CC6-1428-8030-C2DC-D9A38E4C1C21}"/>
                  </a:ext>
                </a:extLst>
              </p:cNvPr>
              <p:cNvSpPr/>
              <p:nvPr/>
            </p:nvSpPr>
            <p:spPr>
              <a:xfrm>
                <a:off x="291539" y="280992"/>
                <a:ext cx="3547958" cy="62860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6BF76F84-3820-1D33-9900-E889C5F3ED7F}"/>
                  </a:ext>
                </a:extLst>
              </p:cNvPr>
              <p:cNvSpPr/>
              <p:nvPr/>
            </p:nvSpPr>
            <p:spPr>
              <a:xfrm>
                <a:off x="345197" y="335069"/>
                <a:ext cx="3439725" cy="6165662"/>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dirty="0">
                  <a:ln>
                    <a:noFill/>
                  </a:ln>
                  <a:solidFill>
                    <a:prstClr val="white"/>
                  </a:solidFill>
                  <a:effectLst/>
                  <a:uLnTx/>
                  <a:uFillTx/>
                  <a:latin typeface="Museo Sans 300" panose="02000000000000000000" pitchFamily="50" charset="0"/>
                  <a:ea typeface="+mn-ea"/>
                  <a:cs typeface="+mn-cs"/>
                </a:endParaRPr>
              </a:p>
            </p:txBody>
          </p:sp>
          <p:sp>
            <p:nvSpPr>
              <p:cNvPr id="8" name="Title 1">
                <a:extLst>
                  <a:ext uri="{FF2B5EF4-FFF2-40B4-BE49-F238E27FC236}">
                    <a16:creationId xmlns:a16="http://schemas.microsoft.com/office/drawing/2014/main" id="{2F82F0C9-4A86-BD2F-F173-2F30BF3E7A9A}"/>
                  </a:ext>
                </a:extLst>
              </p:cNvPr>
              <p:cNvSpPr txBox="1">
                <a:spLocks/>
              </p:cNvSpPr>
              <p:nvPr/>
            </p:nvSpPr>
            <p:spPr>
              <a:xfrm>
                <a:off x="691367" y="617056"/>
                <a:ext cx="2757511" cy="1057344"/>
              </a:xfrm>
              <a:prstGeom prst="rect">
                <a:avLst/>
              </a:prstGeom>
              <a:grp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O" sz="2400" b="0" i="0" u="none" strike="noStrike" kern="1200" cap="none" spc="0" normalizeH="0" baseline="0" dirty="0">
                    <a:ln>
                      <a:noFill/>
                    </a:ln>
                    <a:solidFill>
                      <a:prstClr val="white"/>
                    </a:solidFill>
                    <a:effectLst/>
                    <a:uLnTx/>
                    <a:uFillTx/>
                    <a:latin typeface="Museo Sans 300" panose="02000000000000000000" pitchFamily="50" charset="0"/>
                    <a:ea typeface="+mj-ea"/>
                    <a:cs typeface="+mj-cs"/>
                  </a:rPr>
                  <a:t>Impacto Económico</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O" sz="2400" b="0" i="0" u="none" strike="noStrike" kern="1200" cap="none" spc="0" normalizeH="0" baseline="0" dirty="0">
                    <a:ln>
                      <a:noFill/>
                    </a:ln>
                    <a:solidFill>
                      <a:prstClr val="white"/>
                    </a:solidFill>
                    <a:effectLst/>
                    <a:uLnTx/>
                    <a:uFillTx/>
                    <a:latin typeface="Museo Sans 300" panose="02000000000000000000" pitchFamily="50" charset="0"/>
                    <a:ea typeface="+mj-ea"/>
                    <a:cs typeface="+mj-cs"/>
                  </a:rPr>
                  <a:t>de Viajes y Turismo</a:t>
                </a:r>
              </a:p>
            </p:txBody>
          </p:sp>
        </p:grpSp>
        <p:sp>
          <p:nvSpPr>
            <p:cNvPr id="4" name="CuadroTexto 1">
              <a:extLst>
                <a:ext uri="{FF2B5EF4-FFF2-40B4-BE49-F238E27FC236}">
                  <a16:creationId xmlns:a16="http://schemas.microsoft.com/office/drawing/2014/main" id="{BBF556EA-52AB-F76F-9093-F3CC14EA4153}"/>
                </a:ext>
              </a:extLst>
            </p:cNvPr>
            <p:cNvSpPr txBox="1"/>
            <p:nvPr/>
          </p:nvSpPr>
          <p:spPr>
            <a:xfrm>
              <a:off x="466531" y="2583293"/>
              <a:ext cx="3318391" cy="1300466"/>
            </a:xfrm>
            <a:prstGeom prst="rect">
              <a:avLst/>
            </a:prstGeom>
            <a:grp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2019 Contribución Total a PIB: 15%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2023 Contribución Total a PIB: 14.9%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2019 Contribución Total a Empleos: 12.8%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2023 Contribución Total a Empleos: 12.3%</a:t>
              </a:r>
              <a:endParaRPr kumimoji="0" lang="es-CO" sz="1200" b="1" i="0" u="none" strike="noStrike" kern="1200" cap="none" spc="0" normalizeH="0" baseline="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200" b="1" i="0" u="none" strike="noStrike" kern="1200" cap="none" spc="0" normalizeH="0" baseline="0" dirty="0">
                <a:ln>
                  <a:noFill/>
                </a:ln>
                <a:solidFill>
                  <a:prstClr val="white"/>
                </a:solidFill>
                <a:effectLst/>
                <a:uLnTx/>
                <a:uFillTx/>
                <a:latin typeface="Calibri" panose="020F0502020204030204"/>
                <a:ea typeface="+mn-ea"/>
                <a:cs typeface="+mn-cs"/>
              </a:endParaRPr>
            </a:p>
          </p:txBody>
        </p:sp>
      </p:grpSp>
      <p:sp>
        <p:nvSpPr>
          <p:cNvPr id="9" name="Title 1">
            <a:extLst>
              <a:ext uri="{FF2B5EF4-FFF2-40B4-BE49-F238E27FC236}">
                <a16:creationId xmlns:a16="http://schemas.microsoft.com/office/drawing/2014/main" id="{6C11F29C-98A0-9C75-8763-24E7F44B86BE}"/>
              </a:ext>
            </a:extLst>
          </p:cNvPr>
          <p:cNvSpPr>
            <a:spLocks noGrp="1"/>
          </p:cNvSpPr>
          <p:nvPr>
            <p:ph type="title"/>
          </p:nvPr>
        </p:nvSpPr>
        <p:spPr>
          <a:xfrm>
            <a:off x="1853349" y="124586"/>
            <a:ext cx="10972800" cy="527293"/>
          </a:xfrm>
        </p:spPr>
        <p:txBody>
          <a:bodyPr/>
          <a:lstStyle/>
          <a:p>
            <a:pPr algn="ctr"/>
            <a:r>
              <a:rPr lang="en-US" dirty="0">
                <a:solidFill>
                  <a:srgbClr val="433073"/>
                </a:solidFill>
                <a:latin typeface="Museo Sans 300" panose="02000000000000000000" pitchFamily="50" charset="0"/>
              </a:rPr>
              <a:t>Turismo Internacional</a:t>
            </a:r>
          </a:p>
        </p:txBody>
      </p:sp>
      <p:sp>
        <p:nvSpPr>
          <p:cNvPr id="11" name="TextBox 10">
            <a:extLst>
              <a:ext uri="{FF2B5EF4-FFF2-40B4-BE49-F238E27FC236}">
                <a16:creationId xmlns:a16="http://schemas.microsoft.com/office/drawing/2014/main" id="{05194E38-C16E-6E0F-6CD9-4F112657CC15}"/>
              </a:ext>
            </a:extLst>
          </p:cNvPr>
          <p:cNvSpPr txBox="1"/>
          <p:nvPr/>
        </p:nvSpPr>
        <p:spPr>
          <a:xfrm>
            <a:off x="8636702" y="5445095"/>
            <a:ext cx="3457998" cy="400110"/>
          </a:xfrm>
          <a:prstGeom prst="rect">
            <a:avLst/>
          </a:prstGeom>
          <a:noFill/>
        </p:spPr>
        <p:txBody>
          <a:bodyPr wrap="none" rtlCol="0">
            <a:spAutoFit/>
          </a:bodyPr>
          <a:lstStyle/>
          <a:p>
            <a:pPr lvl="0">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Arial" charset="0"/>
                <a:cs typeface="Arial" charset="0"/>
              </a:rPr>
              <a:t>Fuente: WTTC, SECTUR</a:t>
            </a:r>
            <a:b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Arial" charset="0"/>
                <a:cs typeface="Arial" charset="0"/>
              </a:rPr>
            </a:br>
            <a:r>
              <a:rPr lang="es-CO" sz="1000" dirty="0">
                <a:solidFill>
                  <a:prstClr val="black"/>
                </a:solidFill>
                <a:latin typeface="Museo Sans 300" panose="02000000000000000000" pitchFamily="50" charset="0"/>
                <a:ea typeface="Arial" charset="0"/>
                <a:cs typeface="Arial" charset="0"/>
              </a:rPr>
              <a:t>*Dato 2023 estimado en base a números preliminares</a:t>
            </a:r>
            <a:endParaRPr kumimoji="0" lang="es-CO" sz="1000" b="0" i="0" u="none" strike="noStrike" kern="1200" cap="none" spc="0" normalizeH="0" baseline="0" dirty="0">
              <a:ln>
                <a:noFill/>
              </a:ln>
              <a:solidFill>
                <a:prstClr val="black"/>
              </a:solidFill>
              <a:effectLst/>
              <a:uLnTx/>
              <a:uFillTx/>
              <a:latin typeface="Museo Sans 300" panose="02000000000000000000" pitchFamily="50" charset="0"/>
              <a:ea typeface="Arial" charset="0"/>
              <a:cs typeface="Arial" charset="0"/>
            </a:endParaRPr>
          </a:p>
        </p:txBody>
      </p:sp>
      <p:graphicFrame>
        <p:nvGraphicFramePr>
          <p:cNvPr id="14" name="Chart 13">
            <a:extLst>
              <a:ext uri="{FF2B5EF4-FFF2-40B4-BE49-F238E27FC236}">
                <a16:creationId xmlns:a16="http://schemas.microsoft.com/office/drawing/2014/main" id="{8C521807-6237-4F65-6BF1-9386519DF516}"/>
              </a:ext>
            </a:extLst>
          </p:cNvPr>
          <p:cNvGraphicFramePr/>
          <p:nvPr>
            <p:extLst>
              <p:ext uri="{D42A27DB-BD31-4B8C-83A1-F6EECF244321}">
                <p14:modId xmlns:p14="http://schemas.microsoft.com/office/powerpoint/2010/main" val="1162856963"/>
              </p:ext>
            </p:extLst>
          </p:nvPr>
        </p:nvGraphicFramePr>
        <p:xfrm>
          <a:off x="3626870" y="457199"/>
          <a:ext cx="4808003" cy="5220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94483C3-E43F-C4B9-710B-89823765AA1D}"/>
              </a:ext>
            </a:extLst>
          </p:cNvPr>
          <p:cNvGraphicFramePr/>
          <p:nvPr>
            <p:extLst>
              <p:ext uri="{D42A27DB-BD31-4B8C-83A1-F6EECF244321}">
                <p14:modId xmlns:p14="http://schemas.microsoft.com/office/powerpoint/2010/main" val="3923988087"/>
              </p:ext>
            </p:extLst>
          </p:nvPr>
        </p:nvGraphicFramePr>
        <p:xfrm>
          <a:off x="7626315" y="2783732"/>
          <a:ext cx="4565685" cy="2693675"/>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Group 25">
            <a:extLst>
              <a:ext uri="{FF2B5EF4-FFF2-40B4-BE49-F238E27FC236}">
                <a16:creationId xmlns:a16="http://schemas.microsoft.com/office/drawing/2014/main" id="{A5B729AF-0F3E-D662-8099-917062F54EF0}"/>
              </a:ext>
            </a:extLst>
          </p:cNvPr>
          <p:cNvGrpSpPr/>
          <p:nvPr/>
        </p:nvGrpSpPr>
        <p:grpSpPr>
          <a:xfrm>
            <a:off x="79829" y="6054154"/>
            <a:ext cx="11774817" cy="963747"/>
            <a:chOff x="79829" y="6054154"/>
            <a:chExt cx="11774817" cy="963747"/>
          </a:xfrm>
        </p:grpSpPr>
        <p:sp>
          <p:nvSpPr>
            <p:cNvPr id="27" name="Rectangle 26">
              <a:extLst>
                <a:ext uri="{FF2B5EF4-FFF2-40B4-BE49-F238E27FC236}">
                  <a16:creationId xmlns:a16="http://schemas.microsoft.com/office/drawing/2014/main" id="{27008BEE-04DD-0E8E-FCF7-38F3B7E93A28}"/>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966494E2-946C-EE22-53EB-B92A9A400210}"/>
                </a:ext>
              </a:extLst>
            </p:cNvPr>
            <p:cNvSpPr/>
            <p:nvPr/>
          </p:nvSpPr>
          <p:spPr>
            <a:xfrm>
              <a:off x="10506269" y="6162261"/>
              <a:ext cx="1348377" cy="5464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9" name="Picture 28" descr="A picture containing object, clock, drawing&#10;&#10;Description automatically generated">
              <a:extLst>
                <a:ext uri="{FF2B5EF4-FFF2-40B4-BE49-F238E27FC236}">
                  <a16:creationId xmlns:a16="http://schemas.microsoft.com/office/drawing/2014/main" id="{7B3386A8-52FB-1D5A-3A81-24C39C80F8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8928" y="6213003"/>
              <a:ext cx="1348377" cy="444964"/>
            </a:xfrm>
            <a:prstGeom prst="rect">
              <a:avLst/>
            </a:prstGeom>
          </p:spPr>
        </p:pic>
        <p:sp>
          <p:nvSpPr>
            <p:cNvPr id="30" name="Text Placeholder 1">
              <a:extLst>
                <a:ext uri="{FF2B5EF4-FFF2-40B4-BE49-F238E27FC236}">
                  <a16:creationId xmlns:a16="http://schemas.microsoft.com/office/drawing/2014/main" id="{DD3BC6B8-77D5-94C0-DCFF-FCDB65448D22}"/>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b="1" dirty="0">
                  <a:solidFill>
                    <a:srgbClr val="433073"/>
                  </a:solidFill>
                  <a:latin typeface="Museo Sans 300" panose="02000000000000000000" pitchFamily="50" charset="0"/>
                  <a:cs typeface="Arial" panose="020B0604020202020204" pitchFamily="34" charset="0"/>
                </a:rPr>
                <a:t>México Aviation Insight</a:t>
              </a:r>
              <a:endPar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grpSp>
      <p:sp>
        <p:nvSpPr>
          <p:cNvPr id="13" name="Rectangle 12">
            <a:extLst>
              <a:ext uri="{FF2B5EF4-FFF2-40B4-BE49-F238E27FC236}">
                <a16:creationId xmlns:a16="http://schemas.microsoft.com/office/drawing/2014/main" id="{1D3B4CF9-32D7-EF9D-3D0D-93E6AE6711C2}"/>
              </a:ext>
            </a:extLst>
          </p:cNvPr>
          <p:cNvSpPr/>
          <p:nvPr/>
        </p:nvSpPr>
        <p:spPr>
          <a:xfrm>
            <a:off x="8315408" y="877739"/>
            <a:ext cx="3876592" cy="830997"/>
          </a:xfrm>
          <a:prstGeom prst="rect">
            <a:avLst/>
          </a:prstGeom>
        </p:spPr>
        <p:txBody>
          <a:bodyPr wrap="square">
            <a:spAutoFit/>
          </a:bodyPr>
          <a:lstStyle/>
          <a:p>
            <a:pPr algn="ctr"/>
            <a:r>
              <a:rPr lang="en-US" sz="1600" dirty="0">
                <a:solidFill>
                  <a:srgbClr val="7030A0"/>
                </a:solidFill>
              </a:rPr>
              <a:t>En 2023</a:t>
            </a:r>
          </a:p>
          <a:p>
            <a:pPr algn="ctr"/>
            <a:r>
              <a:rPr lang="es-PA" sz="1600" dirty="0">
                <a:solidFill>
                  <a:srgbClr val="7030A0"/>
                </a:solidFill>
              </a:rPr>
              <a:t>Más de 42 millones de turistas internacionales visitaron México.</a:t>
            </a:r>
          </a:p>
        </p:txBody>
      </p:sp>
      <p:sp>
        <p:nvSpPr>
          <p:cNvPr id="15" name="Rectangle 14">
            <a:extLst>
              <a:ext uri="{FF2B5EF4-FFF2-40B4-BE49-F238E27FC236}">
                <a16:creationId xmlns:a16="http://schemas.microsoft.com/office/drawing/2014/main" id="{7C3267C7-7539-E933-B09F-C5323C7ECA59}"/>
              </a:ext>
            </a:extLst>
          </p:cNvPr>
          <p:cNvSpPr/>
          <p:nvPr/>
        </p:nvSpPr>
        <p:spPr>
          <a:xfrm>
            <a:off x="8205237" y="1773324"/>
            <a:ext cx="4216399" cy="954107"/>
          </a:xfrm>
          <a:prstGeom prst="rect">
            <a:avLst/>
          </a:prstGeom>
        </p:spPr>
        <p:txBody>
          <a:bodyPr wrap="square">
            <a:spAutoFit/>
          </a:bodyPr>
          <a:lstStyle/>
          <a:p>
            <a:pPr algn="ctr"/>
            <a:r>
              <a:rPr lang="en-US" sz="3600" dirty="0">
                <a:solidFill>
                  <a:srgbClr val="7030A0"/>
                </a:solidFill>
                <a:latin typeface="Museo Sans 300" panose="02000000000000000000" pitchFamily="50" charset="0"/>
              </a:rPr>
              <a:t>+54% </a:t>
            </a:r>
          </a:p>
          <a:p>
            <a:pPr algn="ctr"/>
            <a:r>
              <a:rPr lang="en-US" sz="2000" dirty="0" err="1">
                <a:solidFill>
                  <a:srgbClr val="7030A0"/>
                </a:solidFill>
                <a:latin typeface="Museo Sans 300" panose="02000000000000000000" pitchFamily="50" charset="0"/>
              </a:rPr>
              <a:t>llegó</a:t>
            </a:r>
            <a:r>
              <a:rPr lang="en-US" sz="2000" dirty="0">
                <a:solidFill>
                  <a:srgbClr val="7030A0"/>
                </a:solidFill>
                <a:latin typeface="Museo Sans 300" panose="02000000000000000000" pitchFamily="50" charset="0"/>
              </a:rPr>
              <a:t> por </a:t>
            </a:r>
            <a:r>
              <a:rPr lang="en-US" sz="2000" dirty="0" err="1">
                <a:solidFill>
                  <a:srgbClr val="7030A0"/>
                </a:solidFill>
                <a:latin typeface="Museo Sans 300" panose="02000000000000000000" pitchFamily="50" charset="0"/>
              </a:rPr>
              <a:t>vía</a:t>
            </a:r>
            <a:r>
              <a:rPr lang="en-US" sz="2000" dirty="0">
                <a:solidFill>
                  <a:srgbClr val="7030A0"/>
                </a:solidFill>
                <a:latin typeface="Museo Sans 300" panose="02000000000000000000" pitchFamily="50" charset="0"/>
              </a:rPr>
              <a:t> </a:t>
            </a:r>
            <a:r>
              <a:rPr lang="en-US" sz="2000" dirty="0" err="1">
                <a:solidFill>
                  <a:srgbClr val="7030A0"/>
                </a:solidFill>
                <a:latin typeface="Museo Sans 300" panose="02000000000000000000" pitchFamily="50" charset="0"/>
              </a:rPr>
              <a:t>aérea</a:t>
            </a:r>
            <a:endParaRPr lang="en-US" sz="2000" dirty="0">
              <a:solidFill>
                <a:srgbClr val="7030A0"/>
              </a:solidFill>
              <a:latin typeface="Museo Sans 300" panose="02000000000000000000" pitchFamily="50" charset="0"/>
            </a:endParaRPr>
          </a:p>
        </p:txBody>
      </p:sp>
    </p:spTree>
    <p:extLst>
      <p:ext uri="{BB962C8B-B14F-4D97-AF65-F5344CB8AC3E}">
        <p14:creationId xmlns:p14="http://schemas.microsoft.com/office/powerpoint/2010/main" val="4023060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2400" b="1" dirty="0">
                <a:solidFill>
                  <a:srgbClr val="433073"/>
                </a:solidFill>
                <a:latin typeface="Museo Sans 300" panose="02000000000000000000" pitchFamily="50" charset="0"/>
              </a:rPr>
              <a:t>Principales Aerolíneas en el Mercado Aéreo de México 2023 </a:t>
            </a:r>
            <a:endParaRPr lang="en-US" sz="2400" b="1" dirty="0">
              <a:solidFill>
                <a:srgbClr val="433073"/>
              </a:solidFill>
              <a:latin typeface="Museo Sans 300" panose="02000000000000000000" pitchFamily="50" charset="0"/>
            </a:endParaRPr>
          </a:p>
        </p:txBody>
      </p:sp>
      <p:sp>
        <p:nvSpPr>
          <p:cNvPr id="23" name="Rectangle 22">
            <a:extLst>
              <a:ext uri="{FF2B5EF4-FFF2-40B4-BE49-F238E27FC236}">
                <a16:creationId xmlns:a16="http://schemas.microsoft.com/office/drawing/2014/main" id="{56335188-F651-45F6-929D-8CD51B863D30}"/>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 name="Group 2">
            <a:extLst>
              <a:ext uri="{FF2B5EF4-FFF2-40B4-BE49-F238E27FC236}">
                <a16:creationId xmlns:a16="http://schemas.microsoft.com/office/drawing/2014/main" id="{8C786B34-B4B5-1925-AEDB-5F3C317B48CC}"/>
              </a:ext>
            </a:extLst>
          </p:cNvPr>
          <p:cNvGrpSpPr/>
          <p:nvPr/>
        </p:nvGrpSpPr>
        <p:grpSpPr>
          <a:xfrm>
            <a:off x="181429" y="6054154"/>
            <a:ext cx="11760015" cy="963747"/>
            <a:chOff x="181429" y="6054154"/>
            <a:chExt cx="11760015" cy="963747"/>
          </a:xfrm>
        </p:grpSpPr>
        <p:sp>
          <p:nvSpPr>
            <p:cNvPr id="4" name="Text Placeholder 1">
              <a:extLst>
                <a:ext uri="{FF2B5EF4-FFF2-40B4-BE49-F238E27FC236}">
                  <a16:creationId xmlns:a16="http://schemas.microsoft.com/office/drawing/2014/main" id="{1E947126-318E-0F49-C938-984DADC6AA03}"/>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7" name="Rectangle 6">
              <a:extLst>
                <a:ext uri="{FF2B5EF4-FFF2-40B4-BE49-F238E27FC236}">
                  <a16:creationId xmlns:a16="http://schemas.microsoft.com/office/drawing/2014/main" id="{C81BE8CA-B626-2715-D42F-673A6D28EB05}"/>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18A1D4C5-E8D3-27DB-728C-1211025DF2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35" name="TextBox 34">
            <a:extLst>
              <a:ext uri="{FF2B5EF4-FFF2-40B4-BE49-F238E27FC236}">
                <a16:creationId xmlns:a16="http://schemas.microsoft.com/office/drawing/2014/main" id="{5263978B-59EC-BA32-1229-7630BFCAB6AF}"/>
              </a:ext>
            </a:extLst>
          </p:cNvPr>
          <p:cNvSpPr txBox="1"/>
          <p:nvPr/>
        </p:nvSpPr>
        <p:spPr>
          <a:xfrm>
            <a:off x="7592286" y="5696104"/>
            <a:ext cx="4063933" cy="253916"/>
          </a:xfrm>
          <a:prstGeom prst="rect">
            <a:avLst/>
          </a:prstGeom>
          <a:noFill/>
        </p:spPr>
        <p:txBody>
          <a:bodyPr wrap="none" rtlCol="0">
            <a:spAutoFit/>
          </a:bodyPr>
          <a:lstStyle/>
          <a:p>
            <a:r>
              <a:rPr lang="en-US" sz="1050" dirty="0">
                <a:latin typeface="Museo Sans 300" panose="02000000000000000000" pitchFamily="50" charset="0"/>
              </a:rPr>
              <a:t>Fuente: </a:t>
            </a:r>
            <a:r>
              <a:rPr lang="en-US" sz="1050" dirty="0" err="1">
                <a:latin typeface="Museo Sans 300" panose="02000000000000000000" pitchFamily="50" charset="0"/>
              </a:rPr>
              <a:t>Análisis</a:t>
            </a:r>
            <a:r>
              <a:rPr lang="en-US" sz="1050" dirty="0">
                <a:latin typeface="Museo Sans 300" panose="02000000000000000000" pitchFamily="50" charset="0"/>
              </a:rPr>
              <a:t> de ALTA </a:t>
            </a:r>
            <a:r>
              <a:rPr lang="en-US" sz="1050" dirty="0" err="1">
                <a:latin typeface="Museo Sans 300" panose="02000000000000000000" pitchFamily="50" charset="0"/>
              </a:rPr>
              <a:t>basado</a:t>
            </a:r>
            <a:r>
              <a:rPr lang="en-US" sz="1050" dirty="0">
                <a:latin typeface="Museo Sans 300" panose="02000000000000000000" pitchFamily="50" charset="0"/>
              </a:rPr>
              <a:t> </a:t>
            </a:r>
            <a:r>
              <a:rPr lang="en-US" sz="1050" dirty="0" err="1">
                <a:latin typeface="Museo Sans 300" panose="02000000000000000000" pitchFamily="50" charset="0"/>
              </a:rPr>
              <a:t>en</a:t>
            </a:r>
            <a:r>
              <a:rPr lang="en-US" sz="1050" dirty="0">
                <a:latin typeface="Museo Sans 300" panose="02000000000000000000" pitchFamily="50" charset="0"/>
              </a:rPr>
              <a:t> Amadeus Travel Intelligence</a:t>
            </a:r>
          </a:p>
        </p:txBody>
      </p:sp>
      <p:graphicFrame>
        <p:nvGraphicFramePr>
          <p:cNvPr id="6" name="Table 5">
            <a:extLst>
              <a:ext uri="{FF2B5EF4-FFF2-40B4-BE49-F238E27FC236}">
                <a16:creationId xmlns:a16="http://schemas.microsoft.com/office/drawing/2014/main" id="{FAF40BFF-212E-A025-1953-3692C6285DC5}"/>
              </a:ext>
            </a:extLst>
          </p:cNvPr>
          <p:cNvGraphicFramePr>
            <a:graphicFrameLocks noGrp="1"/>
          </p:cNvGraphicFramePr>
          <p:nvPr>
            <p:extLst>
              <p:ext uri="{D42A27DB-BD31-4B8C-83A1-F6EECF244321}">
                <p14:modId xmlns:p14="http://schemas.microsoft.com/office/powerpoint/2010/main" val="3911850532"/>
              </p:ext>
            </p:extLst>
          </p:nvPr>
        </p:nvGraphicFramePr>
        <p:xfrm>
          <a:off x="1712431" y="1018400"/>
          <a:ext cx="7970982" cy="4585286"/>
        </p:xfrm>
        <a:graphic>
          <a:graphicData uri="http://schemas.openxmlformats.org/drawingml/2006/table">
            <a:tbl>
              <a:tblPr firstRow="1" firstCol="1">
                <a:tableStyleId>{F2DE63D5-997A-4646-A377-4702673A728D}</a:tableStyleId>
              </a:tblPr>
              <a:tblGrid>
                <a:gridCol w="1823017">
                  <a:extLst>
                    <a:ext uri="{9D8B030D-6E8A-4147-A177-3AD203B41FA5}">
                      <a16:colId xmlns:a16="http://schemas.microsoft.com/office/drawing/2014/main" val="710310207"/>
                    </a:ext>
                  </a:extLst>
                </a:gridCol>
                <a:gridCol w="1496130">
                  <a:extLst>
                    <a:ext uri="{9D8B030D-6E8A-4147-A177-3AD203B41FA5}">
                      <a16:colId xmlns:a16="http://schemas.microsoft.com/office/drawing/2014/main" val="1794077659"/>
                    </a:ext>
                  </a:extLst>
                </a:gridCol>
                <a:gridCol w="1634429">
                  <a:extLst>
                    <a:ext uri="{9D8B030D-6E8A-4147-A177-3AD203B41FA5}">
                      <a16:colId xmlns:a16="http://schemas.microsoft.com/office/drawing/2014/main" val="2091279874"/>
                    </a:ext>
                  </a:extLst>
                </a:gridCol>
                <a:gridCol w="1540134">
                  <a:extLst>
                    <a:ext uri="{9D8B030D-6E8A-4147-A177-3AD203B41FA5}">
                      <a16:colId xmlns:a16="http://schemas.microsoft.com/office/drawing/2014/main" val="1227350518"/>
                    </a:ext>
                  </a:extLst>
                </a:gridCol>
                <a:gridCol w="1477272">
                  <a:extLst>
                    <a:ext uri="{9D8B030D-6E8A-4147-A177-3AD203B41FA5}">
                      <a16:colId xmlns:a16="http://schemas.microsoft.com/office/drawing/2014/main" val="1226717064"/>
                    </a:ext>
                  </a:extLst>
                </a:gridCol>
              </a:tblGrid>
              <a:tr h="568976">
                <a:tc>
                  <a:txBody>
                    <a:bodyPr/>
                    <a:lstStyle/>
                    <a:p>
                      <a:pPr marL="0" marR="0" algn="ctr">
                        <a:lnSpc>
                          <a:spcPct val="107000"/>
                        </a:lnSpc>
                        <a:spcBef>
                          <a:spcPts val="0"/>
                        </a:spcBef>
                        <a:spcAft>
                          <a:spcPts val="0"/>
                        </a:spcAft>
                      </a:pPr>
                      <a:r>
                        <a:rPr lang="en-US" sz="1200" kern="0" dirty="0" err="1">
                          <a:effectLst/>
                        </a:rPr>
                        <a:t>Aerolínea</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443175"/>
                    </a:solidFill>
                  </a:tcPr>
                </a:tc>
                <a:tc>
                  <a:txBody>
                    <a:bodyPr/>
                    <a:lstStyle/>
                    <a:p>
                      <a:pPr marL="0" marR="0" algn="ctr">
                        <a:lnSpc>
                          <a:spcPct val="107000"/>
                        </a:lnSpc>
                        <a:spcBef>
                          <a:spcPts val="0"/>
                        </a:spcBef>
                        <a:spcAft>
                          <a:spcPts val="0"/>
                        </a:spcAft>
                      </a:pPr>
                      <a:r>
                        <a:rPr lang="en-US" sz="1200" kern="0" dirty="0" err="1">
                          <a:effectLst/>
                        </a:rPr>
                        <a:t>Pasajeros</a:t>
                      </a:r>
                      <a:r>
                        <a:rPr lang="en-US" sz="1200" kern="0" dirty="0">
                          <a:effectLst/>
                        </a:rPr>
                        <a:t> (</a:t>
                      </a:r>
                      <a:r>
                        <a:rPr lang="en-US" sz="1200" kern="0" dirty="0" err="1">
                          <a:effectLst/>
                        </a:rPr>
                        <a:t>millones</a:t>
                      </a:r>
                      <a:r>
                        <a:rPr lang="en-US" sz="1200" kern="0" dirty="0">
                          <a:effectLst/>
                        </a:rPr>
                        <a:t>)</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443175"/>
                    </a:solidFill>
                  </a:tcPr>
                </a:tc>
                <a:tc>
                  <a:txBody>
                    <a:bodyPr/>
                    <a:lstStyle/>
                    <a:p>
                      <a:pPr marL="0" marR="0" algn="ctr">
                        <a:lnSpc>
                          <a:spcPct val="107000"/>
                        </a:lnSpc>
                        <a:spcBef>
                          <a:spcPts val="0"/>
                        </a:spcBef>
                        <a:spcAft>
                          <a:spcPts val="0"/>
                        </a:spcAft>
                      </a:pPr>
                      <a:r>
                        <a:rPr lang="en-US" sz="1200" kern="0" dirty="0">
                          <a:effectLst/>
                        </a:rPr>
                        <a:t>ASK's (</a:t>
                      </a:r>
                      <a:r>
                        <a:rPr lang="en-US" sz="1200" kern="0" dirty="0" err="1">
                          <a:effectLst/>
                        </a:rPr>
                        <a:t>milliones</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443175"/>
                    </a:solidFill>
                  </a:tcPr>
                </a:tc>
                <a:tc>
                  <a:txBody>
                    <a:bodyPr/>
                    <a:lstStyle/>
                    <a:p>
                      <a:pPr marL="0" marR="0" algn="ctr">
                        <a:lnSpc>
                          <a:spcPct val="107000"/>
                        </a:lnSpc>
                        <a:spcBef>
                          <a:spcPts val="0"/>
                        </a:spcBef>
                        <a:spcAft>
                          <a:spcPts val="0"/>
                        </a:spcAft>
                      </a:pPr>
                      <a:r>
                        <a:rPr lang="en-US" sz="1200" kern="0" dirty="0">
                          <a:effectLst/>
                        </a:rPr>
                        <a:t>Asientos (</a:t>
                      </a:r>
                      <a:r>
                        <a:rPr lang="en-US" sz="1200" kern="0" dirty="0" err="1">
                          <a:effectLst/>
                        </a:rPr>
                        <a:t>milliones</a:t>
                      </a:r>
                      <a:r>
                        <a:rPr lang="en-US" sz="1200" kern="0" dirty="0">
                          <a:effectLst/>
                        </a:rPr>
                        <a:t>)</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443175"/>
                    </a:solidFill>
                  </a:tcPr>
                </a:tc>
                <a:tc>
                  <a:txBody>
                    <a:bodyPr/>
                    <a:lstStyle/>
                    <a:p>
                      <a:pPr marL="0" marR="0" algn="ctr">
                        <a:lnSpc>
                          <a:spcPct val="107000"/>
                        </a:lnSpc>
                        <a:spcBef>
                          <a:spcPts val="0"/>
                        </a:spcBef>
                        <a:spcAft>
                          <a:spcPts val="0"/>
                        </a:spcAft>
                      </a:pPr>
                      <a:r>
                        <a:rPr lang="en-US" sz="1200" kern="0" dirty="0" err="1">
                          <a:effectLst/>
                          <a:latin typeface="Calibri" panose="020F0502020204030204" pitchFamily="34" charset="0"/>
                          <a:ea typeface="Calibri" panose="020F0502020204030204" pitchFamily="34" charset="0"/>
                          <a:cs typeface="Arial" panose="020B0604020202020204" pitchFamily="34" charset="0"/>
                        </a:rPr>
                        <a:t>Vuelos</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443175"/>
                    </a:solidFill>
                  </a:tcPr>
                </a:tc>
                <a:extLst>
                  <a:ext uri="{0D108BD9-81ED-4DB2-BD59-A6C34878D82A}">
                    <a16:rowId xmlns:a16="http://schemas.microsoft.com/office/drawing/2014/main" val="2158055883"/>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30.24</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60.605</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38.47</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193.238</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6134306"/>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25.05</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53.534</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30.12</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204.749</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49800811"/>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22.85</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34.081</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29.11</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140.914</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4624857"/>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8.03</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16.292</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9.75</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63.268</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56936272"/>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6.08</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14.305</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7.21</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50.989</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8629072"/>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4.10</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11.184</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4.67</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26.476</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66986333"/>
                  </a:ext>
                </a:extLst>
              </a:tr>
              <a:tr h="401631">
                <a:tc>
                  <a:txBody>
                    <a:bodyPr/>
                    <a:lstStyle/>
                    <a:p>
                      <a:pPr marL="0" marR="0" algn="ctr">
                        <a:lnSpc>
                          <a:spcPct val="107000"/>
                        </a:lnSpc>
                        <a:spcBef>
                          <a:spcPts val="0"/>
                        </a:spcBef>
                        <a:spcAft>
                          <a:spcPts val="0"/>
                        </a:spcAft>
                      </a:pP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2.35</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4.777</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2.72</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18.082</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45991991"/>
                  </a:ext>
                </a:extLst>
              </a:tr>
              <a:tr h="401631">
                <a:tc>
                  <a:txBody>
                    <a:bodyPr/>
                    <a:lstStyle/>
                    <a:p>
                      <a:pPr marL="0" marR="0" algn="ctr">
                        <a:lnSpc>
                          <a:spcPct val="107000"/>
                        </a:lnSpc>
                        <a:spcBef>
                          <a:spcPts val="0"/>
                        </a:spcBef>
                        <a:spcAft>
                          <a:spcPts val="0"/>
                        </a:spcAft>
                      </a:pPr>
                      <a:endParaRPr lang="en-US" sz="12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2.03</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5.612</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2.37</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13.686</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88104573"/>
                  </a:ext>
                </a:extLst>
              </a:tr>
              <a:tr h="401631">
                <a:tc>
                  <a:txBody>
                    <a:bodyPr/>
                    <a:lstStyle/>
                    <a:p>
                      <a:pPr marL="0" marR="0" algn="ctr">
                        <a:lnSpc>
                          <a:spcPct val="107000"/>
                        </a:lnSpc>
                        <a:spcBef>
                          <a:spcPts val="0"/>
                        </a:spcBef>
                        <a:spcAft>
                          <a:spcPts val="0"/>
                        </a:spcAft>
                      </a:pPr>
                      <a:endParaRPr lang="en-US" sz="1200" kern="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1.42</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6.402</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1.80</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9.645</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86594882"/>
                  </a:ext>
                </a:extLst>
              </a:tr>
              <a:tr h="401631">
                <a:tc>
                  <a:txBody>
                    <a:bodyPr/>
                    <a:lstStyle/>
                    <a:p>
                      <a:pPr marL="0" marR="0" algn="ctr">
                        <a:lnSpc>
                          <a:spcPct val="107000"/>
                        </a:lnSpc>
                        <a:spcBef>
                          <a:spcPts val="0"/>
                        </a:spcBef>
                        <a:spcAft>
                          <a:spcPts val="0"/>
                        </a:spcAft>
                      </a:pPr>
                      <a:endParaRPr lang="en-US" sz="12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a:effectLst/>
                        </a:rPr>
                        <a:t>1.41</a:t>
                      </a:r>
                      <a:endParaRPr lang="es-CO" sz="20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3.728</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1.72</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kern="0" dirty="0">
                          <a:effectLst/>
                        </a:rPr>
                        <a:t>10.050</a:t>
                      </a:r>
                      <a:endParaRPr lang="es-CO" sz="20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21096234"/>
                  </a:ext>
                </a:extLst>
              </a:tr>
            </a:tbl>
          </a:graphicData>
        </a:graphic>
      </p:graphicFrame>
      <p:pic>
        <p:nvPicPr>
          <p:cNvPr id="2058" name="Imagen 980465852">
            <a:extLst>
              <a:ext uri="{FF2B5EF4-FFF2-40B4-BE49-F238E27FC236}">
                <a16:creationId xmlns:a16="http://schemas.microsoft.com/office/drawing/2014/main" id="{3EB4BD43-0085-3CE1-C9DA-514B2961C3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0076" y="1577595"/>
            <a:ext cx="1383141" cy="351782"/>
          </a:xfrm>
          <a:prstGeom prst="rect">
            <a:avLst/>
          </a:prstGeom>
          <a:noFill/>
          <a:extLst>
            <a:ext uri="{909E8E84-426E-40DD-AFC4-6F175D3DCCD1}">
              <a14:hiddenFill xmlns:a14="http://schemas.microsoft.com/office/drawing/2010/main">
                <a:solidFill>
                  <a:srgbClr val="FFFFFF"/>
                </a:solidFill>
              </a14:hiddenFill>
            </a:ext>
          </a:extLst>
        </p:spPr>
      </p:pic>
      <p:pic>
        <p:nvPicPr>
          <p:cNvPr id="2057" name="Imagen 1211511414" descr="A logo with a face and text&#10;&#10;Description automatically generated">
            <a:extLst>
              <a:ext uri="{FF2B5EF4-FFF2-40B4-BE49-F238E27FC236}">
                <a16:creationId xmlns:a16="http://schemas.microsoft.com/office/drawing/2014/main" id="{338D1AC5-4C83-D387-6F9A-21A813AEC1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5984" y="1947862"/>
            <a:ext cx="735542" cy="391756"/>
          </a:xfrm>
          <a:prstGeom prst="rect">
            <a:avLst/>
          </a:prstGeom>
          <a:noFill/>
          <a:extLst>
            <a:ext uri="{909E8E84-426E-40DD-AFC4-6F175D3DCCD1}">
              <a14:hiddenFill xmlns:a14="http://schemas.microsoft.com/office/drawing/2010/main">
                <a:solidFill>
                  <a:srgbClr val="FFFFFF"/>
                </a:solidFill>
              </a14:hiddenFill>
            </a:ext>
          </a:extLst>
        </p:spPr>
      </p:pic>
      <p:pic>
        <p:nvPicPr>
          <p:cNvPr id="2056" name="Imagen 1016335450">
            <a:extLst>
              <a:ext uri="{FF2B5EF4-FFF2-40B4-BE49-F238E27FC236}">
                <a16:creationId xmlns:a16="http://schemas.microsoft.com/office/drawing/2014/main" id="{8DF482FC-CC2C-CF66-CE33-9A0AD949AC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0020" y="2445969"/>
            <a:ext cx="847471" cy="311805"/>
          </a:xfrm>
          <a:prstGeom prst="rect">
            <a:avLst/>
          </a:prstGeom>
          <a:noFill/>
          <a:extLst>
            <a:ext uri="{909E8E84-426E-40DD-AFC4-6F175D3DCCD1}">
              <a14:hiddenFill xmlns:a14="http://schemas.microsoft.com/office/drawing/2010/main">
                <a:solidFill>
                  <a:srgbClr val="FFFFFF"/>
                </a:solidFill>
              </a14:hiddenFill>
            </a:ext>
          </a:extLst>
        </p:spPr>
      </p:pic>
      <p:pic>
        <p:nvPicPr>
          <p:cNvPr id="2055" name="Imagen 1278167592">
            <a:extLst>
              <a:ext uri="{FF2B5EF4-FFF2-40B4-BE49-F238E27FC236}">
                <a16:creationId xmlns:a16="http://schemas.microsoft.com/office/drawing/2014/main" id="{05FE7F13-236E-F198-95A1-3B38941A03A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1822" r="5170" b="25719"/>
          <a:stretch/>
        </p:blipFill>
        <p:spPr bwMode="auto">
          <a:xfrm>
            <a:off x="2232180" y="2903283"/>
            <a:ext cx="847031" cy="236138"/>
          </a:xfrm>
          <a:prstGeom prst="rect">
            <a:avLst/>
          </a:prstGeom>
          <a:noFill/>
          <a:extLst>
            <a:ext uri="{909E8E84-426E-40DD-AFC4-6F175D3DCCD1}">
              <a14:hiddenFill xmlns:a14="http://schemas.microsoft.com/office/drawing/2010/main">
                <a:solidFill>
                  <a:srgbClr val="FFFFFF"/>
                </a:solidFill>
              </a14:hiddenFill>
            </a:ext>
          </a:extLst>
        </p:spPr>
      </p:pic>
      <p:pic>
        <p:nvPicPr>
          <p:cNvPr id="2054" name="Imagen 478897589">
            <a:extLst>
              <a:ext uri="{FF2B5EF4-FFF2-40B4-BE49-F238E27FC236}">
                <a16:creationId xmlns:a16="http://schemas.microsoft.com/office/drawing/2014/main" id="{A33F02E2-5466-EF55-5F57-5C1001439E3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85379" y="3096651"/>
            <a:ext cx="425506" cy="425506"/>
          </a:xfrm>
          <a:prstGeom prst="rect">
            <a:avLst/>
          </a:prstGeom>
          <a:noFill/>
          <a:extLst>
            <a:ext uri="{909E8E84-426E-40DD-AFC4-6F175D3DCCD1}">
              <a14:hiddenFill xmlns:a14="http://schemas.microsoft.com/office/drawing/2010/main">
                <a:solidFill>
                  <a:srgbClr val="FFFFFF"/>
                </a:solidFill>
              </a14:hiddenFill>
            </a:ext>
          </a:extLst>
        </p:spPr>
      </p:pic>
      <p:pic>
        <p:nvPicPr>
          <p:cNvPr id="2053" name="Imagen 1808691596">
            <a:extLst>
              <a:ext uri="{FF2B5EF4-FFF2-40B4-BE49-F238E27FC236}">
                <a16:creationId xmlns:a16="http://schemas.microsoft.com/office/drawing/2014/main" id="{A587D9CC-00CA-D02C-1F61-CEAAAD47B66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09848" y="3563480"/>
            <a:ext cx="375766" cy="375766"/>
          </a:xfrm>
          <a:prstGeom prst="rect">
            <a:avLst/>
          </a:prstGeom>
          <a:noFill/>
          <a:extLst>
            <a:ext uri="{909E8E84-426E-40DD-AFC4-6F175D3DCCD1}">
              <a14:hiddenFill xmlns:a14="http://schemas.microsoft.com/office/drawing/2010/main">
                <a:solidFill>
                  <a:srgbClr val="FFFFFF"/>
                </a:solidFill>
              </a14:hiddenFill>
            </a:ext>
          </a:extLst>
        </p:spPr>
      </p:pic>
      <p:pic>
        <p:nvPicPr>
          <p:cNvPr id="2052" name="Imagen 702847740">
            <a:extLst>
              <a:ext uri="{FF2B5EF4-FFF2-40B4-BE49-F238E27FC236}">
                <a16:creationId xmlns:a16="http://schemas.microsoft.com/office/drawing/2014/main" id="{79CC81AA-59F3-DFBE-6EC6-E24B792BCC3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0913" y="4057819"/>
            <a:ext cx="1391136" cy="207871"/>
          </a:xfrm>
          <a:prstGeom prst="rect">
            <a:avLst/>
          </a:prstGeom>
          <a:noFill/>
          <a:extLst>
            <a:ext uri="{909E8E84-426E-40DD-AFC4-6F175D3DCCD1}">
              <a14:hiddenFill xmlns:a14="http://schemas.microsoft.com/office/drawing/2010/main">
                <a:solidFill>
                  <a:srgbClr val="FFFFFF"/>
                </a:solidFill>
              </a14:hiddenFill>
            </a:ext>
          </a:extLst>
        </p:spPr>
      </p:pic>
      <p:pic>
        <p:nvPicPr>
          <p:cNvPr id="2051" name="Imagen 1436716106">
            <a:extLst>
              <a:ext uri="{FF2B5EF4-FFF2-40B4-BE49-F238E27FC236}">
                <a16:creationId xmlns:a16="http://schemas.microsoft.com/office/drawing/2014/main" id="{D4C29DE9-606A-86C5-F0C0-E1CC43FBD75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99094" y="4428295"/>
            <a:ext cx="683577" cy="355778"/>
          </a:xfrm>
          <a:prstGeom prst="rect">
            <a:avLst/>
          </a:prstGeom>
          <a:noFill/>
          <a:extLst>
            <a:ext uri="{909E8E84-426E-40DD-AFC4-6F175D3DCCD1}">
              <a14:hiddenFill xmlns:a14="http://schemas.microsoft.com/office/drawing/2010/main">
                <a:solidFill>
                  <a:srgbClr val="FFFFFF"/>
                </a:solidFill>
              </a14:hiddenFill>
            </a:ext>
          </a:extLst>
        </p:spPr>
      </p:pic>
      <p:pic>
        <p:nvPicPr>
          <p:cNvPr id="2050" name="Imagen 989353623">
            <a:extLst>
              <a:ext uri="{FF2B5EF4-FFF2-40B4-BE49-F238E27FC236}">
                <a16:creationId xmlns:a16="http://schemas.microsoft.com/office/drawing/2014/main" id="{4F2EAB2C-C319-8FF1-4A0B-8C5A9EF7877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10033" y="4844762"/>
            <a:ext cx="975396" cy="319802"/>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n 823365712">
            <a:extLst>
              <a:ext uri="{FF2B5EF4-FFF2-40B4-BE49-F238E27FC236}">
                <a16:creationId xmlns:a16="http://schemas.microsoft.com/office/drawing/2014/main" id="{73CBF302-9A38-33E0-1320-D254B9F0B4A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88783" y="5259064"/>
            <a:ext cx="975397" cy="325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893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40268"/>
            <a:ext cx="10972800" cy="527293"/>
          </a:xfrm>
        </p:spPr>
        <p:txBody>
          <a:bodyPr>
            <a:normAutofit/>
          </a:bodyPr>
          <a:lstStyle/>
          <a:p>
            <a:r>
              <a:rPr lang="es-ES" b="1" dirty="0">
                <a:solidFill>
                  <a:srgbClr val="7030A0"/>
                </a:solidFill>
                <a:latin typeface="Museo Sans 300" panose="02000000000000000000" pitchFamily="50" charset="0"/>
              </a:rPr>
              <a:t>Evolución Histórica del Tráfico de Pasajeros</a:t>
            </a:r>
            <a:endParaRPr lang="en-US" sz="2800" b="1" dirty="0">
              <a:solidFill>
                <a:srgbClr val="7030A0"/>
              </a:solidFill>
              <a:latin typeface="Museo Sans 300" panose="02000000000000000000" pitchFamily="50" charset="0"/>
            </a:endParaRPr>
          </a:p>
        </p:txBody>
      </p:sp>
      <p:sp>
        <p:nvSpPr>
          <p:cNvPr id="13" name="TextBox 12">
            <a:extLst>
              <a:ext uri="{FF2B5EF4-FFF2-40B4-BE49-F238E27FC236}">
                <a16:creationId xmlns:a16="http://schemas.microsoft.com/office/drawing/2014/main" id="{EC05F9C3-A5E7-429A-98FF-71B048FFEB37}"/>
              </a:ext>
            </a:extLst>
          </p:cNvPr>
          <p:cNvSpPr txBox="1"/>
          <p:nvPr/>
        </p:nvSpPr>
        <p:spPr>
          <a:xfrm>
            <a:off x="10563097" y="5632594"/>
            <a:ext cx="925253"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prstClr val="black"/>
                </a:solidFill>
                <a:latin typeface="Museo Sans 300" panose="02000000000000000000" pitchFamily="50" charset="0"/>
              </a:rPr>
              <a:t>Fuente</a:t>
            </a:r>
            <a:r>
              <a:rPr kumimoji="0" lang="en-US" sz="105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lang="en-US" sz="1050" dirty="0">
                <a:solidFill>
                  <a:prstClr val="black"/>
                </a:solidFill>
                <a:latin typeface="Museo Sans 300" panose="02000000000000000000" pitchFamily="50" charset="0"/>
              </a:rPr>
              <a:t>AFAC</a:t>
            </a:r>
            <a:endParaRPr kumimoji="0" lang="en-US" sz="105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endParaRPr>
          </a:p>
        </p:txBody>
      </p:sp>
      <p:grpSp>
        <p:nvGrpSpPr>
          <p:cNvPr id="7" name="Group 6">
            <a:extLst>
              <a:ext uri="{FF2B5EF4-FFF2-40B4-BE49-F238E27FC236}">
                <a16:creationId xmlns:a16="http://schemas.microsoft.com/office/drawing/2014/main" id="{B5BDD0C1-6924-483B-94D4-25F647225EAF}"/>
              </a:ext>
            </a:extLst>
          </p:cNvPr>
          <p:cNvGrpSpPr/>
          <p:nvPr/>
        </p:nvGrpSpPr>
        <p:grpSpPr>
          <a:xfrm>
            <a:off x="-7620" y="1225406"/>
            <a:ext cx="8685384" cy="4632562"/>
            <a:chOff x="735342" y="885140"/>
            <a:chExt cx="10885905" cy="4785837"/>
          </a:xfrm>
        </p:grpSpPr>
        <p:graphicFrame>
          <p:nvGraphicFramePr>
            <p:cNvPr id="14" name="Chart 13">
              <a:extLst>
                <a:ext uri="{FF2B5EF4-FFF2-40B4-BE49-F238E27FC236}">
                  <a16:creationId xmlns:a16="http://schemas.microsoft.com/office/drawing/2014/main" id="{0538E0CA-9EC9-4369-98C1-A34190ED60A0}"/>
                </a:ext>
              </a:extLst>
            </p:cNvPr>
            <p:cNvGraphicFramePr/>
            <p:nvPr/>
          </p:nvGraphicFramePr>
          <p:xfrm>
            <a:off x="735342" y="885140"/>
            <a:ext cx="10885905" cy="4785837"/>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a:extLst>
                <a:ext uri="{FF2B5EF4-FFF2-40B4-BE49-F238E27FC236}">
                  <a16:creationId xmlns:a16="http://schemas.microsoft.com/office/drawing/2014/main" id="{5AAEC990-4C8C-4987-8F96-53F6CA49E6B0}"/>
                </a:ext>
              </a:extLst>
            </p:cNvPr>
            <p:cNvSpPr txBox="1"/>
            <p:nvPr/>
          </p:nvSpPr>
          <p:spPr>
            <a:xfrm>
              <a:off x="4801097" y="1591021"/>
              <a:ext cx="3566140" cy="4133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7030A0"/>
                  </a:solidFill>
                  <a:effectLst/>
                  <a:uLnTx/>
                  <a:uFillTx/>
                  <a:latin typeface="Museo Sans 300" panose="02000000000000000000" pitchFamily="50" charset="0"/>
                  <a:ea typeface="+mn-ea"/>
                  <a:cs typeface="+mn-cs"/>
                </a:rPr>
                <a:t>CAGR DOMÉSTICO : 5.7%</a:t>
              </a:r>
            </a:p>
          </p:txBody>
        </p:sp>
        <p:sp>
          <p:nvSpPr>
            <p:cNvPr id="18" name="TextBox 17">
              <a:extLst>
                <a:ext uri="{FF2B5EF4-FFF2-40B4-BE49-F238E27FC236}">
                  <a16:creationId xmlns:a16="http://schemas.microsoft.com/office/drawing/2014/main" id="{53079AEB-3020-45FC-AFD6-CA2AE1412E53}"/>
                </a:ext>
              </a:extLst>
            </p:cNvPr>
            <p:cNvSpPr txBox="1"/>
            <p:nvPr/>
          </p:nvSpPr>
          <p:spPr>
            <a:xfrm>
              <a:off x="4548548" y="3424325"/>
              <a:ext cx="4071239" cy="4133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78A000"/>
                  </a:solidFill>
                  <a:effectLst/>
                  <a:uLnTx/>
                  <a:uFillTx/>
                  <a:latin typeface="Museo Sans 300" panose="02000000000000000000" pitchFamily="50" charset="0"/>
                  <a:ea typeface="+mn-ea"/>
                  <a:cs typeface="+mn-cs"/>
                </a:rPr>
                <a:t>CAGR INTERNACIONAL: 5.2%</a:t>
              </a:r>
            </a:p>
          </p:txBody>
        </p:sp>
      </p:grpSp>
      <p:sp>
        <p:nvSpPr>
          <p:cNvPr id="8" name="Rectangle 7">
            <a:extLst>
              <a:ext uri="{FF2B5EF4-FFF2-40B4-BE49-F238E27FC236}">
                <a16:creationId xmlns:a16="http://schemas.microsoft.com/office/drawing/2014/main" id="{FA2389D2-DD49-4FA8-A808-5FEB62DAA0F3}"/>
              </a:ext>
            </a:extLst>
          </p:cNvPr>
          <p:cNvSpPr/>
          <p:nvPr/>
        </p:nvSpPr>
        <p:spPr>
          <a:xfrm>
            <a:off x="8685384" y="624066"/>
            <a:ext cx="3431343" cy="489364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118.4 millones de pasajeros fueron transportados en el Mercado de Transporte Aéreo de México en 2023, 11% más que en 2022, siendo la cifra más alta en su historia. El 54% del tráfico correspondió a pasajeros domésticos, posicionando a México en el segundo mercado doméstico de América Latina, por detrás de Brasil.</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300" dirty="0">
                <a:solidFill>
                  <a:srgbClr val="6C6C6C"/>
                </a:solidFill>
                <a:latin typeface="Museo Sans 300" panose="02000000000000000000" pitchFamily="50" charset="0"/>
              </a:rPr>
              <a:t>                                                                              </a:t>
            </a: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 Durante los últimos 15 años, tanto el mercado doméstico como el internacional de pasajeros han crecido de manera sostenida a un promedio de 5.7% y 5.2%, respectivamente, cifras que están por encima del promedio mundial.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Volaris lideró el mercado doméstico en términos de pasajeros transportados en 2023, con </a:t>
            </a:r>
            <a:r>
              <a:rPr lang="es-MX" sz="1300" dirty="0">
                <a:solidFill>
                  <a:srgbClr val="6C6C6C"/>
                </a:solidFill>
                <a:latin typeface="Museo Sans 300" panose="02000000000000000000" pitchFamily="50" charset="0"/>
              </a:rPr>
              <a:t>24</a:t>
            </a: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.3 millones de pasajeros, lo que supone una participación de mercado del </a:t>
            </a:r>
            <a:r>
              <a:rPr lang="es-MX" sz="1300" dirty="0">
                <a:solidFill>
                  <a:srgbClr val="6C6C6C"/>
                </a:solidFill>
                <a:latin typeface="Museo Sans 300" panose="02000000000000000000" pitchFamily="50" charset="0"/>
              </a:rPr>
              <a:t>38</a:t>
            </a: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 VivaAerobus transportó 21.1 millones de pasajeros representando el </a:t>
            </a:r>
            <a:r>
              <a:rPr lang="es-MX" sz="1300" dirty="0">
                <a:solidFill>
                  <a:srgbClr val="6C6C6C"/>
                </a:solidFill>
                <a:latin typeface="Museo Sans 300" panose="02000000000000000000" pitchFamily="50" charset="0"/>
              </a:rPr>
              <a:t>33</a:t>
            </a: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 del mercado seguido de Aeroméxico con el </a:t>
            </a:r>
            <a:r>
              <a:rPr lang="es-MX" sz="1300" dirty="0">
                <a:solidFill>
                  <a:srgbClr val="6C6C6C"/>
                </a:solidFill>
                <a:latin typeface="Museo Sans 300" panose="02000000000000000000" pitchFamily="50" charset="0"/>
              </a:rPr>
              <a:t>28</a:t>
            </a: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 y </a:t>
            </a:r>
            <a:r>
              <a:rPr lang="es-MX" sz="1300" dirty="0">
                <a:solidFill>
                  <a:srgbClr val="6C6C6C"/>
                </a:solidFill>
                <a:latin typeface="Museo Sans 300" panose="02000000000000000000" pitchFamily="50" charset="0"/>
              </a:rPr>
              <a:t>17</a:t>
            </a:r>
            <a:r>
              <a:rPr kumimoji="0" lang="es-MX"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.5 millones de pasajeros.</a:t>
            </a:r>
            <a:endParaRPr kumimoji="0" lang="es-CO" sz="13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endParaRPr>
          </a:p>
        </p:txBody>
      </p:sp>
      <p:sp>
        <p:nvSpPr>
          <p:cNvPr id="12" name="Rectangle 11">
            <a:extLst>
              <a:ext uri="{FF2B5EF4-FFF2-40B4-BE49-F238E27FC236}">
                <a16:creationId xmlns:a16="http://schemas.microsoft.com/office/drawing/2014/main" id="{55E159F1-ED79-4B6B-9F95-838BFDCD949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 name="Group 3">
            <a:extLst>
              <a:ext uri="{FF2B5EF4-FFF2-40B4-BE49-F238E27FC236}">
                <a16:creationId xmlns:a16="http://schemas.microsoft.com/office/drawing/2014/main" id="{1DAAA36F-E177-5A63-2E14-C18311A5AE51}"/>
              </a:ext>
            </a:extLst>
          </p:cNvPr>
          <p:cNvGrpSpPr/>
          <p:nvPr/>
        </p:nvGrpSpPr>
        <p:grpSpPr>
          <a:xfrm>
            <a:off x="215992" y="6054154"/>
            <a:ext cx="11760015" cy="963747"/>
            <a:chOff x="181429" y="6054154"/>
            <a:chExt cx="11760015" cy="963747"/>
          </a:xfrm>
        </p:grpSpPr>
        <p:sp>
          <p:nvSpPr>
            <p:cNvPr id="4" name="Text Placeholder 1">
              <a:extLst>
                <a:ext uri="{FF2B5EF4-FFF2-40B4-BE49-F238E27FC236}">
                  <a16:creationId xmlns:a16="http://schemas.microsoft.com/office/drawing/2014/main" id="{B44301C5-88FB-E459-623D-23768B3CF0A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7030A0"/>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5" name="Rectangle 5">
              <a:extLst>
                <a:ext uri="{FF2B5EF4-FFF2-40B4-BE49-F238E27FC236}">
                  <a16:creationId xmlns:a16="http://schemas.microsoft.com/office/drawing/2014/main" id="{5F0FEECC-76EA-02DA-AE87-C1C0AB733F7C}"/>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8" descr="A picture containing object, clock, drawing&#10;&#10;Description automatically generated">
              <a:extLst>
                <a:ext uri="{FF2B5EF4-FFF2-40B4-BE49-F238E27FC236}">
                  <a16:creationId xmlns:a16="http://schemas.microsoft.com/office/drawing/2014/main" id="{5F42021C-1988-1C48-E09F-B087C9E2E0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2457747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40268"/>
            <a:ext cx="10972800" cy="527293"/>
          </a:xfrm>
        </p:spPr>
        <p:txBody>
          <a:bodyPr>
            <a:normAutofit/>
          </a:bodyPr>
          <a:lstStyle/>
          <a:p>
            <a:r>
              <a:rPr lang="en-US" b="1" dirty="0" err="1">
                <a:solidFill>
                  <a:srgbClr val="7030A0"/>
                </a:solidFill>
                <a:latin typeface="Museo Sans 300" panose="02000000000000000000" pitchFamily="50" charset="0"/>
              </a:rPr>
              <a:t>Perspectiva</a:t>
            </a:r>
            <a:r>
              <a:rPr lang="en-US" b="1" dirty="0">
                <a:solidFill>
                  <a:srgbClr val="7030A0"/>
                </a:solidFill>
                <a:latin typeface="Museo Sans 300" panose="02000000000000000000" pitchFamily="50" charset="0"/>
              </a:rPr>
              <a:t> 2023 vs 2022</a:t>
            </a:r>
            <a:endParaRPr lang="en-US" sz="2800" b="1" dirty="0">
              <a:solidFill>
                <a:srgbClr val="7030A0"/>
              </a:solidFill>
              <a:latin typeface="Museo Sans 300" panose="02000000000000000000" pitchFamily="50" charset="0"/>
            </a:endParaRPr>
          </a:p>
        </p:txBody>
      </p:sp>
      <p:sp>
        <p:nvSpPr>
          <p:cNvPr id="12" name="Rectangle 11">
            <a:extLst>
              <a:ext uri="{FF2B5EF4-FFF2-40B4-BE49-F238E27FC236}">
                <a16:creationId xmlns:a16="http://schemas.microsoft.com/office/drawing/2014/main" id="{55E159F1-ED79-4B6B-9F95-838BFDCD949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615FF6C-EF8C-4DE1-9F31-2CDB982DFBF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hart 4">
            <a:extLst>
              <a:ext uri="{FF2B5EF4-FFF2-40B4-BE49-F238E27FC236}">
                <a16:creationId xmlns:a16="http://schemas.microsoft.com/office/drawing/2014/main" id="{4433A82A-94AB-4825-9228-CD6021928BAA}"/>
              </a:ext>
            </a:extLst>
          </p:cNvPr>
          <p:cNvGraphicFramePr/>
          <p:nvPr>
            <p:extLst>
              <p:ext uri="{D42A27DB-BD31-4B8C-83A1-F6EECF244321}">
                <p14:modId xmlns:p14="http://schemas.microsoft.com/office/powerpoint/2010/main" val="2594844498"/>
              </p:ext>
            </p:extLst>
          </p:nvPr>
        </p:nvGraphicFramePr>
        <p:xfrm>
          <a:off x="690880" y="791889"/>
          <a:ext cx="8128000" cy="5066079"/>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a:extLst>
              <a:ext uri="{FF2B5EF4-FFF2-40B4-BE49-F238E27FC236}">
                <a16:creationId xmlns:a16="http://schemas.microsoft.com/office/drawing/2014/main" id="{E5E10E24-04FA-477D-80CD-A41B6C452F39}"/>
              </a:ext>
            </a:extLst>
          </p:cNvPr>
          <p:cNvSpPr/>
          <p:nvPr/>
        </p:nvSpPr>
        <p:spPr>
          <a:xfrm>
            <a:off x="8402320" y="1581388"/>
            <a:ext cx="3612807" cy="19389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2023 fue muy positivo para la industria de la aviación en México, con un crecimiento total de 10.8% en tráfico de pasajeros, 7.7% en capacidad de asientos y 4.2% en vuelos operados.</a:t>
            </a:r>
            <a:endParaRPr kumimoji="0" lang="es-CO" sz="20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endParaRPr>
          </a:p>
        </p:txBody>
      </p:sp>
      <p:grpSp>
        <p:nvGrpSpPr>
          <p:cNvPr id="14" name="Group 3">
            <a:extLst>
              <a:ext uri="{FF2B5EF4-FFF2-40B4-BE49-F238E27FC236}">
                <a16:creationId xmlns:a16="http://schemas.microsoft.com/office/drawing/2014/main" id="{7CC9F6B6-A801-2F1C-0ECC-5D38127ADB3C}"/>
              </a:ext>
            </a:extLst>
          </p:cNvPr>
          <p:cNvGrpSpPr/>
          <p:nvPr/>
        </p:nvGrpSpPr>
        <p:grpSpPr>
          <a:xfrm>
            <a:off x="215992" y="6054154"/>
            <a:ext cx="11760015" cy="963747"/>
            <a:chOff x="181429" y="6054154"/>
            <a:chExt cx="11760015" cy="963747"/>
          </a:xfrm>
        </p:grpSpPr>
        <p:sp>
          <p:nvSpPr>
            <p:cNvPr id="17" name="Text Placeholder 1">
              <a:extLst>
                <a:ext uri="{FF2B5EF4-FFF2-40B4-BE49-F238E27FC236}">
                  <a16:creationId xmlns:a16="http://schemas.microsoft.com/office/drawing/2014/main" id="{DF4EC465-E568-7CED-EDDD-467C0A7D12F2}"/>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7030A0"/>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8" name="Rectangle 5">
              <a:extLst>
                <a:ext uri="{FF2B5EF4-FFF2-40B4-BE49-F238E27FC236}">
                  <a16:creationId xmlns:a16="http://schemas.microsoft.com/office/drawing/2014/main" id="{CA55CB02-9A9F-B392-A476-89D920A2190F}"/>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9" name="Picture 8" descr="A picture containing object, clock, drawing&#10;&#10;Description automatically generated">
              <a:extLst>
                <a:ext uri="{FF2B5EF4-FFF2-40B4-BE49-F238E27FC236}">
                  <a16:creationId xmlns:a16="http://schemas.microsoft.com/office/drawing/2014/main" id="{046515B4-59F9-8CEA-EECA-194992AB24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3" name="TextBox 12">
            <a:extLst>
              <a:ext uri="{FF2B5EF4-FFF2-40B4-BE49-F238E27FC236}">
                <a16:creationId xmlns:a16="http://schemas.microsoft.com/office/drawing/2014/main" id="{2E1524DE-2F2A-A744-C514-3E0441F43E00}"/>
              </a:ext>
            </a:extLst>
          </p:cNvPr>
          <p:cNvSpPr txBox="1"/>
          <p:nvPr/>
        </p:nvSpPr>
        <p:spPr>
          <a:xfrm>
            <a:off x="7892425" y="5656295"/>
            <a:ext cx="429957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a:t>
            </a:r>
            <a:r>
              <a:rPr lang="en-US" sz="1000" dirty="0">
                <a:solidFill>
                  <a:prstClr val="black"/>
                </a:solidFill>
                <a:latin typeface="Museo Sans 300" panose="02000000000000000000" pitchFamily="50" charset="0"/>
              </a:rPr>
              <a:t>FAC,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Análisis</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spTree>
    <p:extLst>
      <p:ext uri="{BB962C8B-B14F-4D97-AF65-F5344CB8AC3E}">
        <p14:creationId xmlns:p14="http://schemas.microsoft.com/office/powerpoint/2010/main" val="3460605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4773" y="1301040"/>
            <a:ext cx="4607115" cy="4607115"/>
          </a:xfrm>
          <a:prstGeom prst="rect">
            <a:avLst/>
          </a:prstGeom>
        </p:spPr>
      </p:pic>
      <p:graphicFrame>
        <p:nvGraphicFramePr>
          <p:cNvPr id="3" name="Chart 2"/>
          <p:cNvGraphicFramePr/>
          <p:nvPr>
            <p:extLst>
              <p:ext uri="{D42A27DB-BD31-4B8C-83A1-F6EECF244321}">
                <p14:modId xmlns:p14="http://schemas.microsoft.com/office/powerpoint/2010/main" val="4154579420"/>
              </p:ext>
            </p:extLst>
          </p:nvPr>
        </p:nvGraphicFramePr>
        <p:xfrm>
          <a:off x="1875973" y="949845"/>
          <a:ext cx="8790472" cy="4989436"/>
        </p:xfrm>
        <a:graphic>
          <a:graphicData uri="http://schemas.openxmlformats.org/drawingml/2006/chart">
            <c:chart xmlns:c="http://schemas.openxmlformats.org/drawingml/2006/chart" xmlns:r="http://schemas.openxmlformats.org/officeDocument/2006/relationships" r:id="rId4"/>
          </a:graphicData>
        </a:graphic>
      </p:graphicFrame>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158" y="2207810"/>
            <a:ext cx="2020387" cy="1506366"/>
          </a:xfrm>
          <a:prstGeom prst="rect">
            <a:avLst/>
          </a:prstGeom>
        </p:spPr>
      </p:pic>
      <p:sp>
        <p:nvSpPr>
          <p:cNvPr id="2" name="Title 1"/>
          <p:cNvSpPr>
            <a:spLocks noGrp="1"/>
          </p:cNvSpPr>
          <p:nvPr>
            <p:ph type="title"/>
          </p:nvPr>
        </p:nvSpPr>
        <p:spPr>
          <a:xfrm>
            <a:off x="551544" y="254782"/>
            <a:ext cx="10972800" cy="527293"/>
          </a:xfrm>
        </p:spPr>
        <p:txBody>
          <a:bodyPr>
            <a:normAutofit/>
          </a:bodyPr>
          <a:lstStyle/>
          <a:p>
            <a:r>
              <a:rPr lang="en-US" b="1" dirty="0" err="1">
                <a:solidFill>
                  <a:srgbClr val="7030A0"/>
                </a:solidFill>
                <a:latin typeface="+mn-lt"/>
              </a:rPr>
              <a:t>Tráfico</a:t>
            </a:r>
            <a:r>
              <a:rPr lang="en-US" b="1" dirty="0">
                <a:solidFill>
                  <a:srgbClr val="7030A0"/>
                </a:solidFill>
                <a:latin typeface="+mn-lt"/>
              </a:rPr>
              <a:t> de </a:t>
            </a:r>
            <a:r>
              <a:rPr lang="en-US" b="1" dirty="0" err="1">
                <a:solidFill>
                  <a:srgbClr val="7030A0"/>
                </a:solidFill>
                <a:latin typeface="+mn-lt"/>
              </a:rPr>
              <a:t>Pasajeros</a:t>
            </a:r>
            <a:r>
              <a:rPr lang="en-US" b="1" dirty="0">
                <a:solidFill>
                  <a:srgbClr val="7030A0"/>
                </a:solidFill>
                <a:latin typeface="+mn-lt"/>
              </a:rPr>
              <a:t> 2023</a:t>
            </a:r>
            <a:endParaRPr lang="en-US" b="1" dirty="0">
              <a:solidFill>
                <a:srgbClr val="7030A0"/>
              </a:solidFill>
              <a:latin typeface="Museo Sans 300" panose="02000000000000000000" pitchFamily="50" charset="0"/>
            </a:endParaRPr>
          </a:p>
        </p:txBody>
      </p:sp>
      <p:sp>
        <p:nvSpPr>
          <p:cNvPr id="5" name="CuadroTexto 4"/>
          <p:cNvSpPr txBox="1"/>
          <p:nvPr/>
        </p:nvSpPr>
        <p:spPr>
          <a:xfrm>
            <a:off x="4753149" y="3095381"/>
            <a:ext cx="86754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b="1" dirty="0">
                <a:solidFill>
                  <a:prstClr val="white"/>
                </a:solidFill>
                <a:latin typeface="Museo Sans 300" panose="02000000000000000000" pitchFamily="50" charset="0"/>
              </a:rPr>
              <a:t>54.7</a:t>
            </a:r>
            <a:r>
              <a:rPr kumimoji="0" lang="es-CO" sz="2000" b="1" i="0" u="none" strike="noStrike" kern="1200" cap="none" spc="0" normalizeH="0" baseline="0" noProof="0" dirty="0">
                <a:ln>
                  <a:noFill/>
                </a:ln>
                <a:solidFill>
                  <a:prstClr val="white"/>
                </a:solidFill>
                <a:effectLst/>
                <a:uLnTx/>
                <a:uFillTx/>
                <a:latin typeface="Museo Sans 300" panose="02000000000000000000" pitchFamily="50" charset="0"/>
                <a:ea typeface="+mn-ea"/>
                <a:cs typeface="+mn-cs"/>
              </a:rPr>
              <a:t>M</a:t>
            </a:r>
          </a:p>
        </p:txBody>
      </p:sp>
      <p:sp>
        <p:nvSpPr>
          <p:cNvPr id="6" name="Rectangle 5">
            <a:extLst>
              <a:ext uri="{FF2B5EF4-FFF2-40B4-BE49-F238E27FC236}">
                <a16:creationId xmlns:a16="http://schemas.microsoft.com/office/drawing/2014/main" id="{18B7A00C-CC50-4592-8E3D-86C7EB72B919}"/>
              </a:ext>
            </a:extLst>
          </p:cNvPr>
          <p:cNvSpPr/>
          <p:nvPr/>
        </p:nvSpPr>
        <p:spPr>
          <a:xfrm>
            <a:off x="8777142" y="2907653"/>
            <a:ext cx="3248531"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El mercado de la aviación comercial en México tuvo una demanda total de 118.4 millones de pasajeros en 2023.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sz="1600" dirty="0">
              <a:solidFill>
                <a:srgbClr val="6C6C6C"/>
              </a:solidFill>
              <a:latin typeface="Museo Sans 300" panose="02000000000000000000"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rPr>
              <a:t>El mercado doméstico representó el 54% del mercado total.</a:t>
            </a:r>
            <a:endParaRPr kumimoji="0" lang="es-CO" sz="1600" b="0" i="0" u="none" strike="noStrike" kern="1200" cap="none" spc="0" normalizeH="0" baseline="0" noProof="0" dirty="0">
              <a:ln>
                <a:noFill/>
              </a:ln>
              <a:solidFill>
                <a:srgbClr val="6C6C6C"/>
              </a:solidFill>
              <a:effectLst/>
              <a:uLnTx/>
              <a:uFillTx/>
              <a:latin typeface="Museo Sans 300" panose="02000000000000000000" pitchFamily="50" charset="0"/>
              <a:ea typeface="+mn-ea"/>
              <a:cs typeface="+mn-cs"/>
            </a:endParaRPr>
          </a:p>
        </p:txBody>
      </p:sp>
      <p:cxnSp>
        <p:nvCxnSpPr>
          <p:cNvPr id="9" name="Straight Connector 8">
            <a:extLst>
              <a:ext uri="{FF2B5EF4-FFF2-40B4-BE49-F238E27FC236}">
                <a16:creationId xmlns:a16="http://schemas.microsoft.com/office/drawing/2014/main" id="{0AD11582-2594-4B5C-A132-D15BFE9D9C0E}"/>
              </a:ext>
            </a:extLst>
          </p:cNvPr>
          <p:cNvCxnSpPr/>
          <p:nvPr/>
        </p:nvCxnSpPr>
        <p:spPr>
          <a:xfrm>
            <a:off x="8605352" y="3004719"/>
            <a:ext cx="0" cy="180619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A5D0EA58-F148-4FEA-98EF-AFD578C9BD68}"/>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 Placeholder 1">
            <a:extLst>
              <a:ext uri="{FF2B5EF4-FFF2-40B4-BE49-F238E27FC236}">
                <a16:creationId xmlns:a16="http://schemas.microsoft.com/office/drawing/2014/main" id="{9AEB4658-D813-41A2-AF8D-275ACB622F35}"/>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2000" b="1" i="0" u="none" strike="noStrike" kern="1200" cap="none" spc="0" normalizeH="0" baseline="0" noProof="0" dirty="0">
                <a:ln>
                  <a:noFill/>
                </a:ln>
                <a:solidFill>
                  <a:srgbClr val="002060"/>
                </a:solidFill>
                <a:effectLst/>
                <a:uLnTx/>
                <a:uFillTx/>
                <a:latin typeface="Museo Sans 300" panose="02000000000000000000" pitchFamily="50" charset="0"/>
                <a:ea typeface="+mn-ea"/>
                <a:cs typeface="Arial" panose="020B0604020202020204" pitchFamily="34" charset="0"/>
              </a:rPr>
              <a:t>Argentina Aviation </a:t>
            </a:r>
            <a:r>
              <a:rPr kumimoji="0" lang="es-AR" sz="2000" b="1" i="0" u="none" strike="noStrike" kern="1200" cap="none" spc="0" normalizeH="0" baseline="0" noProof="0" dirty="0" err="1">
                <a:ln>
                  <a:noFill/>
                </a:ln>
                <a:solidFill>
                  <a:srgbClr val="002060"/>
                </a:solidFill>
                <a:effectLst/>
                <a:uLnTx/>
                <a:uFillTx/>
                <a:latin typeface="Museo Sans 300" panose="02000000000000000000" pitchFamily="50" charset="0"/>
                <a:ea typeface="+mn-ea"/>
                <a:cs typeface="Arial" panose="020B0604020202020204" pitchFamily="34" charset="0"/>
              </a:rPr>
              <a:t>Insight</a:t>
            </a:r>
            <a:endParaRPr kumimoji="0" lang="es-AR" sz="2000" b="1" i="0" u="none" strike="noStrike" kern="1200" cap="none" spc="0" normalizeH="0" baseline="0" noProof="0" dirty="0">
              <a:ln>
                <a:noFill/>
              </a:ln>
              <a:solidFill>
                <a:srgbClr val="002060"/>
              </a:solidFill>
              <a:effectLst/>
              <a:uLnTx/>
              <a:uFillTx/>
              <a:latin typeface="Museo Sans 300" panose="02000000000000000000" pitchFamily="50"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Latin</a:t>
            </a:r>
            <a:r>
              <a:rPr kumimoji="0" lang="es-AR"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rPr>
              <a:t> American and </a:t>
            </a: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Caribbean</a:t>
            </a:r>
            <a:r>
              <a:rPr kumimoji="0" lang="es-AR"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rPr>
              <a:t> Air </a:t>
            </a: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Transport</a:t>
            </a:r>
            <a:r>
              <a:rPr kumimoji="0" lang="es-AR"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rPr>
              <a:t> </a:t>
            </a: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Association</a:t>
            </a:r>
            <a:endParaRPr kumimoji="0" lang="en-US"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986AC46D-94AC-4D30-B90A-E06AA6A6266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5416D493-55E2-4034-9D7C-97FE0CAA73B6}"/>
              </a:ext>
            </a:extLst>
          </p:cNvPr>
          <p:cNvSpPr txBox="1"/>
          <p:nvPr/>
        </p:nvSpPr>
        <p:spPr>
          <a:xfrm>
            <a:off x="11008410" y="5501839"/>
            <a:ext cx="925253"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prstClr val="black"/>
                </a:solidFill>
                <a:latin typeface="Museo Sans 300" panose="02000000000000000000" pitchFamily="50" charset="0"/>
              </a:rPr>
              <a:t>Fuente</a:t>
            </a:r>
            <a:r>
              <a:rPr kumimoji="0" lang="en-US" sz="105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lang="en-US" sz="1050" dirty="0">
                <a:solidFill>
                  <a:prstClr val="black"/>
                </a:solidFill>
                <a:latin typeface="Museo Sans 300" panose="02000000000000000000" pitchFamily="50" charset="0"/>
              </a:rPr>
              <a:t>AFAC</a:t>
            </a:r>
            <a:endParaRPr kumimoji="0" lang="en-US" sz="105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endParaRPr>
          </a:p>
        </p:txBody>
      </p:sp>
      <p:grpSp>
        <p:nvGrpSpPr>
          <p:cNvPr id="4" name="Group 3">
            <a:extLst>
              <a:ext uri="{FF2B5EF4-FFF2-40B4-BE49-F238E27FC236}">
                <a16:creationId xmlns:a16="http://schemas.microsoft.com/office/drawing/2014/main" id="{46E0CD93-9E40-896E-F891-CE2226B655AA}"/>
              </a:ext>
            </a:extLst>
          </p:cNvPr>
          <p:cNvGrpSpPr/>
          <p:nvPr/>
        </p:nvGrpSpPr>
        <p:grpSpPr>
          <a:xfrm>
            <a:off x="215992" y="6054154"/>
            <a:ext cx="11760015" cy="963747"/>
            <a:chOff x="181429" y="6054154"/>
            <a:chExt cx="11760015" cy="963747"/>
          </a:xfrm>
        </p:grpSpPr>
        <p:sp>
          <p:nvSpPr>
            <p:cNvPr id="15" name="Text Placeholder 1">
              <a:extLst>
                <a:ext uri="{FF2B5EF4-FFF2-40B4-BE49-F238E27FC236}">
                  <a16:creationId xmlns:a16="http://schemas.microsoft.com/office/drawing/2014/main" id="{BEBCEFF1-FBC2-CFEA-A0B3-1FB9D720A9F1}"/>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7030A0"/>
                  </a:solidFill>
                  <a:effectLst/>
                  <a:uLnTx/>
                  <a:uFillTx/>
                  <a:latin typeface="Museo Sans 300" panose="02000000000000000000" pitchFamily="50" charset="0"/>
                  <a:ea typeface="+mn-ea"/>
                  <a:cs typeface="Arial" panose="020B0604020202020204" pitchFamily="34" charset="0"/>
                </a:rPr>
                <a:t>México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6" name="Rectangle 5">
              <a:extLst>
                <a:ext uri="{FF2B5EF4-FFF2-40B4-BE49-F238E27FC236}">
                  <a16:creationId xmlns:a16="http://schemas.microsoft.com/office/drawing/2014/main" id="{E27B1966-2B2F-A682-391D-5FEB001E3B43}"/>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8" descr="A picture containing object, clock, drawing&#10;&#10;Description automatically generated">
              <a:extLst>
                <a:ext uri="{FF2B5EF4-FFF2-40B4-BE49-F238E27FC236}">
                  <a16:creationId xmlns:a16="http://schemas.microsoft.com/office/drawing/2014/main" id="{F4CD6FA0-A5CA-B6A6-AD84-68D64410B1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3467791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69296"/>
            <a:ext cx="10972800" cy="527293"/>
          </a:xfrm>
        </p:spPr>
        <p:txBody>
          <a:bodyPr>
            <a:normAutofit/>
          </a:bodyPr>
          <a:lstStyle/>
          <a:p>
            <a:r>
              <a:rPr lang="en-US" b="1" dirty="0" err="1">
                <a:solidFill>
                  <a:srgbClr val="7030A0"/>
                </a:solidFill>
                <a:latin typeface="Museo Sans 300" panose="02000000000000000000" pitchFamily="50" charset="0"/>
              </a:rPr>
              <a:t>Capacidad</a:t>
            </a:r>
            <a:r>
              <a:rPr lang="en-US" b="1" dirty="0">
                <a:solidFill>
                  <a:srgbClr val="7030A0"/>
                </a:solidFill>
                <a:latin typeface="Museo Sans 300" panose="02000000000000000000" pitchFamily="50" charset="0"/>
              </a:rPr>
              <a:t> de Asientos</a:t>
            </a:r>
          </a:p>
        </p:txBody>
      </p:sp>
      <p:pic>
        <p:nvPicPr>
          <p:cNvPr id="13" name="Picture 12">
            <a:extLst>
              <a:ext uri="{FF2B5EF4-FFF2-40B4-BE49-F238E27FC236}">
                <a16:creationId xmlns:a16="http://schemas.microsoft.com/office/drawing/2014/main" id="{F481CE76-B060-443E-A46A-A3AAC85FF6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432" y="1191266"/>
            <a:ext cx="2020387" cy="150636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2949" y="639700"/>
            <a:ext cx="4129612" cy="4131312"/>
          </a:xfrm>
          <a:prstGeom prst="rect">
            <a:avLst/>
          </a:prstGeom>
        </p:spPr>
      </p:pic>
      <p:graphicFrame>
        <p:nvGraphicFramePr>
          <p:cNvPr id="3" name="Chart 2"/>
          <p:cNvGraphicFramePr/>
          <p:nvPr>
            <p:extLst>
              <p:ext uri="{D42A27DB-BD31-4B8C-83A1-F6EECF244321}">
                <p14:modId xmlns:p14="http://schemas.microsoft.com/office/powerpoint/2010/main" val="1723766031"/>
              </p:ext>
            </p:extLst>
          </p:nvPr>
        </p:nvGraphicFramePr>
        <p:xfrm>
          <a:off x="2995517" y="317185"/>
          <a:ext cx="7879387" cy="4526560"/>
        </p:xfrm>
        <a:graphic>
          <a:graphicData uri="http://schemas.openxmlformats.org/drawingml/2006/chart">
            <c:chart xmlns:c="http://schemas.openxmlformats.org/drawingml/2006/chart" xmlns:r="http://schemas.openxmlformats.org/officeDocument/2006/relationships" r:id="rId5"/>
          </a:graphicData>
        </a:graphic>
      </p:graphicFrame>
      <p:sp>
        <p:nvSpPr>
          <p:cNvPr id="5" name="CuadroTexto 4"/>
          <p:cNvSpPr txBox="1"/>
          <p:nvPr/>
        </p:nvSpPr>
        <p:spPr>
          <a:xfrm>
            <a:off x="5732759" y="1715794"/>
            <a:ext cx="925253" cy="400110"/>
          </a:xfrm>
          <a:prstGeom prst="rect">
            <a:avLst/>
          </a:prstGeom>
          <a:noFill/>
        </p:spPr>
        <p:txBody>
          <a:bodyPr wrap="none" rtlCol="0">
            <a:spAutoFit/>
          </a:bodyPr>
          <a:lstStyle/>
          <a:p>
            <a:r>
              <a:rPr lang="es-CO" sz="2000" b="1" dirty="0">
                <a:solidFill>
                  <a:schemeClr val="bg1"/>
                </a:solidFill>
                <a:latin typeface="Museo Sans 300" panose="02000000000000000000" pitchFamily="50" charset="0"/>
              </a:rPr>
              <a:t>26.2 M</a:t>
            </a:r>
          </a:p>
        </p:txBody>
      </p:sp>
      <p:sp>
        <p:nvSpPr>
          <p:cNvPr id="4" name="Rectangle 3">
            <a:extLst>
              <a:ext uri="{FF2B5EF4-FFF2-40B4-BE49-F238E27FC236}">
                <a16:creationId xmlns:a16="http://schemas.microsoft.com/office/drawing/2014/main" id="{E1D686A2-40D6-4D16-AC5E-1FE62A576779}"/>
              </a:ext>
            </a:extLst>
          </p:cNvPr>
          <p:cNvSpPr/>
          <p:nvPr/>
        </p:nvSpPr>
        <p:spPr>
          <a:xfrm>
            <a:off x="8987629" y="1578537"/>
            <a:ext cx="3118645" cy="2169825"/>
          </a:xfrm>
          <a:prstGeom prst="rect">
            <a:avLst/>
          </a:prstGeom>
        </p:spPr>
        <p:txBody>
          <a:bodyPr wrap="square">
            <a:spAutoFit/>
          </a:bodyPr>
          <a:lstStyle/>
          <a:p>
            <a:r>
              <a:rPr lang="es-ES" sz="1500" dirty="0">
                <a:solidFill>
                  <a:srgbClr val="6C6C6C"/>
                </a:solidFill>
                <a:latin typeface="Museo Sans 300" panose="02000000000000000000" pitchFamily="50" charset="0"/>
              </a:rPr>
              <a:t>El mercado de aviación comercial de México tuvo una capacidad total de poco más de 147.9 millones de asientos en 2023.</a:t>
            </a:r>
          </a:p>
          <a:p>
            <a:endParaRPr lang="es-ES" sz="1500" dirty="0">
              <a:solidFill>
                <a:srgbClr val="6C6C6C"/>
              </a:solidFill>
              <a:latin typeface="Museo Sans 300" panose="02000000000000000000" pitchFamily="50" charset="0"/>
            </a:endParaRPr>
          </a:p>
          <a:p>
            <a:r>
              <a:rPr lang="es-ES" sz="1500" dirty="0">
                <a:solidFill>
                  <a:srgbClr val="6C6C6C"/>
                </a:solidFill>
                <a:latin typeface="Museo Sans 300" panose="02000000000000000000" pitchFamily="50" charset="0"/>
              </a:rPr>
              <a:t>Los asientos domésticos representaron el 54% de la capacidad total de asientos.</a:t>
            </a:r>
            <a:endParaRPr lang="es-CO" sz="1500" dirty="0">
              <a:solidFill>
                <a:srgbClr val="6C6C6C"/>
              </a:solidFill>
              <a:latin typeface="Museo Sans 300" panose="02000000000000000000" pitchFamily="50" charset="0"/>
            </a:endParaRPr>
          </a:p>
        </p:txBody>
      </p:sp>
      <p:cxnSp>
        <p:nvCxnSpPr>
          <p:cNvPr id="9" name="Straight Connector 8">
            <a:extLst>
              <a:ext uri="{FF2B5EF4-FFF2-40B4-BE49-F238E27FC236}">
                <a16:creationId xmlns:a16="http://schemas.microsoft.com/office/drawing/2014/main" id="{6CADF111-4928-4B9A-945F-58812E216D40}"/>
              </a:ext>
            </a:extLst>
          </p:cNvPr>
          <p:cNvCxnSpPr>
            <a:cxnSpLocks/>
          </p:cNvCxnSpPr>
          <p:nvPr/>
        </p:nvCxnSpPr>
        <p:spPr>
          <a:xfrm>
            <a:off x="8782561" y="1609580"/>
            <a:ext cx="0" cy="1726342"/>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9E3F155-C8F3-4FE6-A24D-C1C36667AD34}"/>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8938927-F378-47D4-B719-810D82825396}"/>
              </a:ext>
            </a:extLst>
          </p:cNvPr>
          <p:cNvSpPr/>
          <p:nvPr/>
        </p:nvSpPr>
        <p:spPr>
          <a:xfrm>
            <a:off x="5006755" y="4705970"/>
            <a:ext cx="7185245" cy="954107"/>
          </a:xfrm>
          <a:prstGeom prst="rect">
            <a:avLst/>
          </a:prstGeom>
        </p:spPr>
        <p:txBody>
          <a:bodyPr wrap="square">
            <a:spAutoFit/>
          </a:bodyPr>
          <a:lstStyle/>
          <a:p>
            <a:r>
              <a:rPr lang="es-ES" sz="1400" b="1" dirty="0">
                <a:solidFill>
                  <a:srgbClr val="6C6C6C"/>
                </a:solidFill>
                <a:latin typeface="Museo Sans 300" panose="02000000000000000000" pitchFamily="50" charset="0"/>
              </a:rPr>
              <a:t>En 2023, México fue el 2º mercado de aviación más grande de Latinoamérica </a:t>
            </a:r>
            <a:r>
              <a:rPr lang="es-ES" sz="1400" dirty="0">
                <a:solidFill>
                  <a:srgbClr val="6C6C6C"/>
                </a:solidFill>
                <a:latin typeface="Museo Sans 300" panose="02000000000000000000" pitchFamily="50" charset="0"/>
              </a:rPr>
              <a:t>en términos de Asientos Kilómetros Disponibles (ASK), representando el 25.3% de la capacidad total en la región. Brasil fue el mercado de aviación más grande de la región con más de 395 mil millones de ASK desplegados (25.3% del total).</a:t>
            </a:r>
            <a:endParaRPr lang="es-CO" sz="1400" dirty="0">
              <a:solidFill>
                <a:srgbClr val="6C6C6C"/>
              </a:solidFill>
              <a:latin typeface="Museo Sans 300" panose="02000000000000000000" pitchFamily="50" charset="0"/>
            </a:endParaRPr>
          </a:p>
        </p:txBody>
      </p:sp>
      <p:cxnSp>
        <p:nvCxnSpPr>
          <p:cNvPr id="20" name="Straight Connector 19">
            <a:extLst>
              <a:ext uri="{FF2B5EF4-FFF2-40B4-BE49-F238E27FC236}">
                <a16:creationId xmlns:a16="http://schemas.microsoft.com/office/drawing/2014/main" id="{8827A408-B99F-499F-85A3-DA04C7CB2F0C}"/>
              </a:ext>
            </a:extLst>
          </p:cNvPr>
          <p:cNvCxnSpPr>
            <a:cxnSpLocks/>
          </p:cNvCxnSpPr>
          <p:nvPr/>
        </p:nvCxnSpPr>
        <p:spPr>
          <a:xfrm>
            <a:off x="4833506" y="4116600"/>
            <a:ext cx="0" cy="1726342"/>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0C0FA72-E94E-4E18-BAB6-A35BB486EC8F}"/>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Chart 21">
            <a:extLst>
              <a:ext uri="{FF2B5EF4-FFF2-40B4-BE49-F238E27FC236}">
                <a16:creationId xmlns:a16="http://schemas.microsoft.com/office/drawing/2014/main" id="{F6749409-403F-460D-941F-FA5A6EFDD892}"/>
              </a:ext>
            </a:extLst>
          </p:cNvPr>
          <p:cNvGraphicFramePr/>
          <p:nvPr>
            <p:extLst>
              <p:ext uri="{D42A27DB-BD31-4B8C-83A1-F6EECF244321}">
                <p14:modId xmlns:p14="http://schemas.microsoft.com/office/powerpoint/2010/main" val="3423085063"/>
              </p:ext>
            </p:extLst>
          </p:nvPr>
        </p:nvGraphicFramePr>
        <p:xfrm>
          <a:off x="145989" y="2705356"/>
          <a:ext cx="4722830" cy="3197702"/>
        </p:xfrm>
        <a:graphic>
          <a:graphicData uri="http://schemas.openxmlformats.org/drawingml/2006/chart">
            <c:chart xmlns:c="http://schemas.openxmlformats.org/drawingml/2006/chart" xmlns:r="http://schemas.openxmlformats.org/officeDocument/2006/relationships" r:id="rId6"/>
          </a:graphicData>
        </a:graphic>
      </p:graphicFrame>
      <p:sp>
        <p:nvSpPr>
          <p:cNvPr id="17" name="TextBox 16">
            <a:extLst>
              <a:ext uri="{FF2B5EF4-FFF2-40B4-BE49-F238E27FC236}">
                <a16:creationId xmlns:a16="http://schemas.microsoft.com/office/drawing/2014/main" id="{0F88EA7F-9219-4724-AD3F-8035685BE2D7}"/>
              </a:ext>
            </a:extLst>
          </p:cNvPr>
          <p:cNvSpPr txBox="1"/>
          <p:nvPr/>
        </p:nvSpPr>
        <p:spPr>
          <a:xfrm>
            <a:off x="5315060" y="5664947"/>
            <a:ext cx="3916457" cy="246221"/>
          </a:xfrm>
          <a:prstGeom prst="rect">
            <a:avLst/>
          </a:prstGeom>
          <a:noFill/>
        </p:spPr>
        <p:txBody>
          <a:bodyPr wrap="none" rtlCol="0">
            <a:spAutoFit/>
          </a:body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6" name="Group 5">
            <a:extLst>
              <a:ext uri="{FF2B5EF4-FFF2-40B4-BE49-F238E27FC236}">
                <a16:creationId xmlns:a16="http://schemas.microsoft.com/office/drawing/2014/main" id="{CF4B21F3-5AF3-D2E0-64B3-D54F586FD821}"/>
              </a:ext>
            </a:extLst>
          </p:cNvPr>
          <p:cNvGrpSpPr/>
          <p:nvPr/>
        </p:nvGrpSpPr>
        <p:grpSpPr>
          <a:xfrm>
            <a:off x="181429" y="6054154"/>
            <a:ext cx="11760015" cy="963747"/>
            <a:chOff x="181429" y="6054154"/>
            <a:chExt cx="11760015" cy="963747"/>
          </a:xfrm>
        </p:grpSpPr>
        <p:sp>
          <p:nvSpPr>
            <p:cNvPr id="8" name="Text Placeholder 1">
              <a:extLst>
                <a:ext uri="{FF2B5EF4-FFF2-40B4-BE49-F238E27FC236}">
                  <a16:creationId xmlns:a16="http://schemas.microsoft.com/office/drawing/2014/main" id="{FEB10FD3-F420-C720-58CC-08E654947FFA}"/>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1" name="Rectangle 10">
              <a:extLst>
                <a:ext uri="{FF2B5EF4-FFF2-40B4-BE49-F238E27FC236}">
                  <a16:creationId xmlns:a16="http://schemas.microsoft.com/office/drawing/2014/main" id="{0123DEC1-03FC-F6B1-D0B4-DE3E6D5BE072}"/>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11" descr="A picture containing object, clock, drawing&#10;&#10;Description automatically generated">
              <a:extLst>
                <a:ext uri="{FF2B5EF4-FFF2-40B4-BE49-F238E27FC236}">
                  <a16:creationId xmlns:a16="http://schemas.microsoft.com/office/drawing/2014/main" id="{D2470F0F-2976-477A-0FA8-D98A5B3C786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2382470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69296"/>
            <a:ext cx="10972800" cy="527293"/>
          </a:xfrm>
        </p:spPr>
        <p:txBody>
          <a:bodyPr>
            <a:normAutofit/>
          </a:bodyPr>
          <a:lstStyle/>
          <a:p>
            <a:r>
              <a:rPr lang="es-419" b="1" dirty="0">
                <a:solidFill>
                  <a:srgbClr val="7030A0"/>
                </a:solidFill>
                <a:latin typeface="Museo Sans 300" panose="02000000000000000000" pitchFamily="50" charset="0"/>
              </a:rPr>
              <a:t>Factor de Ocupación</a:t>
            </a:r>
          </a:p>
        </p:txBody>
      </p:sp>
      <p:sp>
        <p:nvSpPr>
          <p:cNvPr id="5" name="CuadroTexto 4"/>
          <p:cNvSpPr txBox="1"/>
          <p:nvPr/>
        </p:nvSpPr>
        <p:spPr>
          <a:xfrm>
            <a:off x="5472576" y="2472751"/>
            <a:ext cx="983346" cy="400110"/>
          </a:xfrm>
          <a:prstGeom prst="rect">
            <a:avLst/>
          </a:prstGeom>
          <a:noFill/>
        </p:spPr>
        <p:txBody>
          <a:bodyPr wrap="none" rtlCol="0">
            <a:spAutoFit/>
          </a:bodyPr>
          <a:lstStyle/>
          <a:p>
            <a:r>
              <a:rPr lang="es-CO" sz="2000" b="1" dirty="0">
                <a:solidFill>
                  <a:schemeClr val="bg1"/>
                </a:solidFill>
                <a:latin typeface="Museo Sans 300" panose="02000000000000000000" pitchFamily="50" charset="0"/>
              </a:rPr>
              <a:t>59.1 M</a:t>
            </a:r>
          </a:p>
        </p:txBody>
      </p:sp>
      <p:sp>
        <p:nvSpPr>
          <p:cNvPr id="10" name="Rectangle 9">
            <a:extLst>
              <a:ext uri="{FF2B5EF4-FFF2-40B4-BE49-F238E27FC236}">
                <a16:creationId xmlns:a16="http://schemas.microsoft.com/office/drawing/2014/main" id="{49E3F155-C8F3-4FE6-A24D-C1C36667AD34}"/>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8938927-F378-47D4-B719-810D82825396}"/>
              </a:ext>
            </a:extLst>
          </p:cNvPr>
          <p:cNvSpPr/>
          <p:nvPr/>
        </p:nvSpPr>
        <p:spPr>
          <a:xfrm>
            <a:off x="971550" y="4829462"/>
            <a:ext cx="10538280" cy="584775"/>
          </a:xfrm>
          <a:prstGeom prst="rect">
            <a:avLst/>
          </a:prstGeom>
        </p:spPr>
        <p:txBody>
          <a:bodyPr wrap="square">
            <a:spAutoFit/>
          </a:bodyPr>
          <a:lstStyle/>
          <a:p>
            <a:r>
              <a:rPr lang="es-ES" sz="1600" b="1" dirty="0">
                <a:solidFill>
                  <a:srgbClr val="6C6C6C"/>
                </a:solidFill>
                <a:latin typeface="Museo Sans 300" panose="02000000000000000000" pitchFamily="50" charset="0"/>
              </a:rPr>
              <a:t>La industria de la aviación en México logró un factor de ocupación global de 80% en 2023. El mercado doméstico registró el mayor factor de ocupación con 80%</a:t>
            </a:r>
            <a:endParaRPr lang="es-CO" sz="1600" dirty="0">
              <a:solidFill>
                <a:srgbClr val="6C6C6C"/>
              </a:solidFill>
              <a:latin typeface="Museo Sans 300" panose="02000000000000000000" pitchFamily="50" charset="0"/>
            </a:endParaRPr>
          </a:p>
        </p:txBody>
      </p:sp>
      <p:cxnSp>
        <p:nvCxnSpPr>
          <p:cNvPr id="20" name="Straight Connector 19">
            <a:extLst>
              <a:ext uri="{FF2B5EF4-FFF2-40B4-BE49-F238E27FC236}">
                <a16:creationId xmlns:a16="http://schemas.microsoft.com/office/drawing/2014/main" id="{8827A408-B99F-499F-85A3-DA04C7CB2F0C}"/>
              </a:ext>
            </a:extLst>
          </p:cNvPr>
          <p:cNvCxnSpPr>
            <a:cxnSpLocks/>
          </p:cNvCxnSpPr>
          <p:nvPr/>
        </p:nvCxnSpPr>
        <p:spPr>
          <a:xfrm flipH="1">
            <a:off x="971550" y="4735573"/>
            <a:ext cx="10429875"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0C0FA72-E94E-4E18-BAB6-A35BB486EC8F}"/>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Chart 21">
            <a:extLst>
              <a:ext uri="{FF2B5EF4-FFF2-40B4-BE49-F238E27FC236}">
                <a16:creationId xmlns:a16="http://schemas.microsoft.com/office/drawing/2014/main" id="{F6749409-403F-460D-941F-FA5A6EFDD892}"/>
              </a:ext>
            </a:extLst>
          </p:cNvPr>
          <p:cNvGraphicFramePr/>
          <p:nvPr>
            <p:extLst>
              <p:ext uri="{D42A27DB-BD31-4B8C-83A1-F6EECF244321}">
                <p14:modId xmlns:p14="http://schemas.microsoft.com/office/powerpoint/2010/main" val="2727315651"/>
              </p:ext>
            </p:extLst>
          </p:nvPr>
        </p:nvGraphicFramePr>
        <p:xfrm>
          <a:off x="657225" y="1016981"/>
          <a:ext cx="10972800" cy="3727962"/>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a:extLst>
              <a:ext uri="{FF2B5EF4-FFF2-40B4-BE49-F238E27FC236}">
                <a16:creationId xmlns:a16="http://schemas.microsoft.com/office/drawing/2014/main" id="{5746EBD4-B357-486E-A1CC-FB835FCE2147}"/>
              </a:ext>
            </a:extLst>
          </p:cNvPr>
          <p:cNvSpPr txBox="1"/>
          <p:nvPr/>
        </p:nvSpPr>
        <p:spPr>
          <a:xfrm>
            <a:off x="10593067" y="3167968"/>
            <a:ext cx="811441" cy="523220"/>
          </a:xfrm>
          <a:prstGeom prst="rect">
            <a:avLst/>
          </a:prstGeom>
          <a:noFill/>
        </p:spPr>
        <p:txBody>
          <a:bodyPr wrap="none" rtlCol="0">
            <a:spAutoFit/>
          </a:bodyPr>
          <a:lstStyle/>
          <a:p>
            <a:r>
              <a:rPr lang="en-US" sz="2800" b="1" dirty="0">
                <a:solidFill>
                  <a:srgbClr val="6C6C6C"/>
                </a:solidFill>
                <a:latin typeface="Museo Sans 300" panose="02000000000000000000" pitchFamily="50" charset="0"/>
              </a:rPr>
              <a:t>80%</a:t>
            </a:r>
          </a:p>
        </p:txBody>
      </p:sp>
      <p:sp>
        <p:nvSpPr>
          <p:cNvPr id="24" name="TextBox 23">
            <a:extLst>
              <a:ext uri="{FF2B5EF4-FFF2-40B4-BE49-F238E27FC236}">
                <a16:creationId xmlns:a16="http://schemas.microsoft.com/office/drawing/2014/main" id="{1C5DE2FC-4822-4646-8F3A-D15394199203}"/>
              </a:ext>
            </a:extLst>
          </p:cNvPr>
          <p:cNvSpPr txBox="1"/>
          <p:nvPr/>
        </p:nvSpPr>
        <p:spPr>
          <a:xfrm>
            <a:off x="10593067" y="2405558"/>
            <a:ext cx="1090363" cy="523220"/>
          </a:xfrm>
          <a:prstGeom prst="rect">
            <a:avLst/>
          </a:prstGeom>
          <a:noFill/>
        </p:spPr>
        <p:txBody>
          <a:bodyPr wrap="none" rtlCol="0">
            <a:spAutoFit/>
          </a:bodyPr>
          <a:lstStyle/>
          <a:p>
            <a:r>
              <a:rPr lang="en-US" sz="2800" b="1" dirty="0">
                <a:solidFill>
                  <a:srgbClr val="6C6C6C"/>
                </a:solidFill>
                <a:latin typeface="Museo Sans 300" panose="02000000000000000000" pitchFamily="50" charset="0"/>
              </a:rPr>
              <a:t>79.9%</a:t>
            </a:r>
          </a:p>
        </p:txBody>
      </p:sp>
      <p:sp>
        <p:nvSpPr>
          <p:cNvPr id="25" name="TextBox 24">
            <a:extLst>
              <a:ext uri="{FF2B5EF4-FFF2-40B4-BE49-F238E27FC236}">
                <a16:creationId xmlns:a16="http://schemas.microsoft.com/office/drawing/2014/main" id="{AACB923F-125F-4F9B-ABE0-EA9356F4B24D}"/>
              </a:ext>
            </a:extLst>
          </p:cNvPr>
          <p:cNvSpPr txBox="1"/>
          <p:nvPr/>
        </p:nvSpPr>
        <p:spPr>
          <a:xfrm>
            <a:off x="10593067" y="1583987"/>
            <a:ext cx="811441" cy="523220"/>
          </a:xfrm>
          <a:prstGeom prst="rect">
            <a:avLst/>
          </a:prstGeom>
          <a:noFill/>
        </p:spPr>
        <p:txBody>
          <a:bodyPr wrap="none" rtlCol="0">
            <a:spAutoFit/>
          </a:bodyPr>
          <a:lstStyle/>
          <a:p>
            <a:r>
              <a:rPr lang="en-US" sz="2800" b="1" dirty="0">
                <a:solidFill>
                  <a:srgbClr val="6C6C6C"/>
                </a:solidFill>
                <a:latin typeface="Museo Sans 300" panose="02000000000000000000" pitchFamily="50" charset="0"/>
              </a:rPr>
              <a:t>80%</a:t>
            </a:r>
          </a:p>
        </p:txBody>
      </p:sp>
      <p:sp>
        <p:nvSpPr>
          <p:cNvPr id="15" name="TextBox 14">
            <a:extLst>
              <a:ext uri="{FF2B5EF4-FFF2-40B4-BE49-F238E27FC236}">
                <a16:creationId xmlns:a16="http://schemas.microsoft.com/office/drawing/2014/main" id="{3BBC4D51-EC85-418E-8CBF-F1F64F791881}"/>
              </a:ext>
            </a:extLst>
          </p:cNvPr>
          <p:cNvSpPr txBox="1"/>
          <p:nvPr/>
        </p:nvSpPr>
        <p:spPr>
          <a:xfrm>
            <a:off x="8449278" y="5594798"/>
            <a:ext cx="3916457" cy="246221"/>
          </a:xfrm>
          <a:prstGeom prst="rect">
            <a:avLst/>
          </a:prstGeom>
          <a:noFill/>
        </p:spPr>
        <p:txBody>
          <a:bodyPr wrap="none" rtlCol="0">
            <a:spAutoFit/>
          </a:body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3" name="Group 2">
            <a:extLst>
              <a:ext uri="{FF2B5EF4-FFF2-40B4-BE49-F238E27FC236}">
                <a16:creationId xmlns:a16="http://schemas.microsoft.com/office/drawing/2014/main" id="{F65BEB08-9D7F-9F52-43E1-F14F133AAD90}"/>
              </a:ext>
            </a:extLst>
          </p:cNvPr>
          <p:cNvGrpSpPr/>
          <p:nvPr/>
        </p:nvGrpSpPr>
        <p:grpSpPr>
          <a:xfrm>
            <a:off x="181429" y="6054154"/>
            <a:ext cx="11760015" cy="963747"/>
            <a:chOff x="181429" y="6054154"/>
            <a:chExt cx="11760015" cy="963747"/>
          </a:xfrm>
        </p:grpSpPr>
        <p:sp>
          <p:nvSpPr>
            <p:cNvPr id="4" name="Text Placeholder 1">
              <a:extLst>
                <a:ext uri="{FF2B5EF4-FFF2-40B4-BE49-F238E27FC236}">
                  <a16:creationId xmlns:a16="http://schemas.microsoft.com/office/drawing/2014/main" id="{2B161592-E841-A1D2-CE47-21E64759C021}"/>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51AA7E54-EBF8-A983-48B3-CC4D88A42BC3}"/>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Picture 6" descr="A picture containing object, clock, drawing&#10;&#10;Description automatically generated">
              <a:extLst>
                <a:ext uri="{FF2B5EF4-FFF2-40B4-BE49-F238E27FC236}">
                  <a16:creationId xmlns:a16="http://schemas.microsoft.com/office/drawing/2014/main" id="{862B44C7-D360-41D4-E3E0-831D5EEA6C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72844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7030A0"/>
                </a:solidFill>
                <a:latin typeface="Museo Sans 300" panose="02000000000000000000" pitchFamily="50" charset="0"/>
              </a:rPr>
              <a:t>Pasajeros </a:t>
            </a:r>
            <a:r>
              <a:rPr lang="en-US" b="1" dirty="0" err="1">
                <a:solidFill>
                  <a:srgbClr val="7030A0"/>
                </a:solidFill>
                <a:latin typeface="Museo Sans 300" panose="02000000000000000000" pitchFamily="50" charset="0"/>
              </a:rPr>
              <a:t>Domésticos</a:t>
            </a:r>
            <a:r>
              <a:rPr lang="en-US" b="1" dirty="0">
                <a:solidFill>
                  <a:srgbClr val="7030A0"/>
                </a:solidFill>
                <a:latin typeface="Museo Sans 300" panose="02000000000000000000" pitchFamily="50" charset="0"/>
              </a:rPr>
              <a:t> por </a:t>
            </a:r>
            <a:r>
              <a:rPr lang="en-US" b="1" dirty="0" err="1">
                <a:solidFill>
                  <a:srgbClr val="7030A0"/>
                </a:solidFill>
                <a:latin typeface="Museo Sans 300" panose="02000000000000000000" pitchFamily="50" charset="0"/>
              </a:rPr>
              <a:t>Operador</a:t>
            </a:r>
            <a:endParaRPr lang="en-US" b="1" dirty="0">
              <a:solidFill>
                <a:srgbClr val="7030A0"/>
              </a:solidFill>
              <a:latin typeface="Museo Sans 300" panose="02000000000000000000" pitchFamily="50" charset="0"/>
            </a:endParaRPr>
          </a:p>
        </p:txBody>
      </p:sp>
      <p:graphicFrame>
        <p:nvGraphicFramePr>
          <p:cNvPr id="3" name="Chart 2"/>
          <p:cNvGraphicFramePr/>
          <p:nvPr>
            <p:extLst>
              <p:ext uri="{D42A27DB-BD31-4B8C-83A1-F6EECF244321}">
                <p14:modId xmlns:p14="http://schemas.microsoft.com/office/powerpoint/2010/main" val="1910732062"/>
              </p:ext>
            </p:extLst>
          </p:nvPr>
        </p:nvGraphicFramePr>
        <p:xfrm>
          <a:off x="-12447" y="532942"/>
          <a:ext cx="7543580" cy="5377331"/>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911CAFAE-16F8-4B29-9E55-A51AFAD3660B}"/>
              </a:ext>
            </a:extLst>
          </p:cNvPr>
          <p:cNvSpPr/>
          <p:nvPr/>
        </p:nvSpPr>
        <p:spPr>
          <a:xfrm>
            <a:off x="8193191" y="2525317"/>
            <a:ext cx="3713059" cy="1600438"/>
          </a:xfrm>
          <a:prstGeom prst="rect">
            <a:avLst/>
          </a:prstGeom>
        </p:spPr>
        <p:txBody>
          <a:bodyPr wrap="square">
            <a:spAutoFit/>
          </a:bodyPr>
          <a:lstStyle/>
          <a:p>
            <a:r>
              <a:rPr lang="es-ES" sz="1400" dirty="0" err="1">
                <a:solidFill>
                  <a:srgbClr val="6C6C6C"/>
                </a:solidFill>
                <a:latin typeface="Museo Sans 300" panose="02000000000000000000" pitchFamily="50" charset="0"/>
              </a:rPr>
              <a:t>Volaris</a:t>
            </a:r>
            <a:r>
              <a:rPr lang="es-ES" sz="1400" dirty="0">
                <a:solidFill>
                  <a:srgbClr val="6C6C6C"/>
                </a:solidFill>
                <a:latin typeface="Museo Sans 300" panose="02000000000000000000" pitchFamily="50" charset="0"/>
              </a:rPr>
              <a:t> tuvo el liderazgo en términos de participación de mercado con 39% del total de pasajeros en 2023, seguido por </a:t>
            </a:r>
            <a:r>
              <a:rPr lang="es-ES" sz="1400" dirty="0" err="1">
                <a:solidFill>
                  <a:srgbClr val="6C6C6C"/>
                </a:solidFill>
                <a:latin typeface="Museo Sans 300" panose="02000000000000000000" pitchFamily="50" charset="0"/>
              </a:rPr>
              <a:t>VivaAerobus</a:t>
            </a:r>
            <a:r>
              <a:rPr lang="es-ES" sz="1400" dirty="0">
                <a:solidFill>
                  <a:srgbClr val="6C6C6C"/>
                </a:solidFill>
                <a:latin typeface="Museo Sans 300" panose="02000000000000000000" pitchFamily="50" charset="0"/>
              </a:rPr>
              <a:t> con 32%. </a:t>
            </a:r>
            <a:r>
              <a:rPr lang="es-ES" sz="1400" dirty="0" err="1">
                <a:solidFill>
                  <a:srgbClr val="6C6C6C"/>
                </a:solidFill>
                <a:latin typeface="Museo Sans 300" panose="02000000000000000000" pitchFamily="50" charset="0"/>
              </a:rPr>
              <a:t>Aeromexico</a:t>
            </a:r>
            <a:r>
              <a:rPr lang="es-ES" sz="1400" dirty="0">
                <a:solidFill>
                  <a:srgbClr val="6C6C6C"/>
                </a:solidFill>
                <a:latin typeface="Museo Sans 300" panose="02000000000000000000" pitchFamily="50" charset="0"/>
              </a:rPr>
              <a:t> fue la tercera aerolínea más importante en el mercado doméstico con una cuota de mercado del 28%</a:t>
            </a:r>
            <a:endParaRPr lang="en-US" sz="1400" dirty="0">
              <a:solidFill>
                <a:srgbClr val="6C6C6C"/>
              </a:solidFill>
              <a:latin typeface="Museo Sans 300" panose="02000000000000000000" pitchFamily="50" charset="0"/>
            </a:endParaRPr>
          </a:p>
        </p:txBody>
      </p:sp>
      <p:sp>
        <p:nvSpPr>
          <p:cNvPr id="23" name="Rectangle 22">
            <a:extLst>
              <a:ext uri="{FF2B5EF4-FFF2-40B4-BE49-F238E27FC236}">
                <a16:creationId xmlns:a16="http://schemas.microsoft.com/office/drawing/2014/main" id="{56335188-F651-45F6-929D-8CD51B863D30}"/>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69AFBB8-1F66-4373-90E0-233B91F47B1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FBD9BF15-D133-4F71-BA89-FF26823DF779}"/>
              </a:ext>
            </a:extLst>
          </p:cNvPr>
          <p:cNvSpPr txBox="1"/>
          <p:nvPr/>
        </p:nvSpPr>
        <p:spPr>
          <a:xfrm>
            <a:off x="6626367" y="5585490"/>
            <a:ext cx="3916457" cy="246221"/>
          </a:xfrm>
          <a:prstGeom prst="rect">
            <a:avLst/>
          </a:prstGeom>
          <a:noFill/>
        </p:spPr>
        <p:txBody>
          <a:bodyPr wrap="none" rtlCol="0">
            <a:spAutoFit/>
          </a:bodyPr>
          <a:lstStyle/>
          <a:p>
            <a:r>
              <a:rPr lang="en-US" sz="1000" dirty="0">
                <a:latin typeface="Museo Sans 300" panose="02000000000000000000" pitchFamily="50" charset="0"/>
              </a:rPr>
              <a:t>Fuente: </a:t>
            </a:r>
            <a:r>
              <a:rPr lang="en-US" sz="1000" dirty="0" err="1">
                <a:latin typeface="Museo Sans 300" panose="02000000000000000000" pitchFamily="50" charset="0"/>
              </a:rPr>
              <a:t>Análisis</a:t>
            </a:r>
            <a:r>
              <a:rPr lang="en-US" sz="1000" dirty="0">
                <a:latin typeface="Museo Sans 300" panose="02000000000000000000" pitchFamily="50" charset="0"/>
              </a:rPr>
              <a:t>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6" name="Group 5">
            <a:extLst>
              <a:ext uri="{FF2B5EF4-FFF2-40B4-BE49-F238E27FC236}">
                <a16:creationId xmlns:a16="http://schemas.microsoft.com/office/drawing/2014/main" id="{CA09F67A-1E8D-4623-0963-183E9B69743E}"/>
              </a:ext>
            </a:extLst>
          </p:cNvPr>
          <p:cNvGrpSpPr/>
          <p:nvPr/>
        </p:nvGrpSpPr>
        <p:grpSpPr>
          <a:xfrm>
            <a:off x="181429" y="6054154"/>
            <a:ext cx="11760015" cy="963747"/>
            <a:chOff x="181429" y="6054154"/>
            <a:chExt cx="11760015" cy="963747"/>
          </a:xfrm>
        </p:grpSpPr>
        <p:sp>
          <p:nvSpPr>
            <p:cNvPr id="7" name="Text Placeholder 1">
              <a:extLst>
                <a:ext uri="{FF2B5EF4-FFF2-40B4-BE49-F238E27FC236}">
                  <a16:creationId xmlns:a16="http://schemas.microsoft.com/office/drawing/2014/main" id="{9C6DCF22-AFCB-9913-F15A-107F082FFAEA}"/>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México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9" name="Rectangle 8">
              <a:extLst>
                <a:ext uri="{FF2B5EF4-FFF2-40B4-BE49-F238E27FC236}">
                  <a16:creationId xmlns:a16="http://schemas.microsoft.com/office/drawing/2014/main" id="{092FF51B-94F3-4E89-0041-28C8AD078C07}"/>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Picture 9" descr="A picture containing object, clock, drawing&#10;&#10;Description automatically generated">
              <a:extLst>
                <a:ext uri="{FF2B5EF4-FFF2-40B4-BE49-F238E27FC236}">
                  <a16:creationId xmlns:a16="http://schemas.microsoft.com/office/drawing/2014/main" id="{D7D7B274-C0B8-7C80-2C69-254F07DE0B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pic>
        <p:nvPicPr>
          <p:cNvPr id="1026" name="Picture 2">
            <a:extLst>
              <a:ext uri="{FF2B5EF4-FFF2-40B4-BE49-F238E27FC236}">
                <a16:creationId xmlns:a16="http://schemas.microsoft.com/office/drawing/2014/main" id="{56B9F257-4A67-66A8-8584-D3249BAF81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3430" y="3613914"/>
            <a:ext cx="1190625" cy="552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F7FBEF5-5DEF-EDE7-05C8-F8B31E3A61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9037" y="4503817"/>
            <a:ext cx="1428750" cy="733425"/>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980465852">
            <a:extLst>
              <a:ext uri="{FF2B5EF4-FFF2-40B4-BE49-F238E27FC236}">
                <a16:creationId xmlns:a16="http://schemas.microsoft.com/office/drawing/2014/main" id="{D4C143F8-1B01-FEF0-6FA5-F51FFD1F91D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34797" y="796589"/>
            <a:ext cx="1383141" cy="35178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1211511414" descr="A logo with a face and text&#10;&#10;Description automatically generated">
            <a:extLst>
              <a:ext uri="{FF2B5EF4-FFF2-40B4-BE49-F238E27FC236}">
                <a16:creationId xmlns:a16="http://schemas.microsoft.com/office/drawing/2014/main" id="{86723445-F00B-378C-7F53-5E74F4CA18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62338" y="2724665"/>
            <a:ext cx="735542" cy="391756"/>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016335450">
            <a:extLst>
              <a:ext uri="{FF2B5EF4-FFF2-40B4-BE49-F238E27FC236}">
                <a16:creationId xmlns:a16="http://schemas.microsoft.com/office/drawing/2014/main" id="{F013D391-6F83-B968-B967-84E1705F9DB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06373" y="1914713"/>
            <a:ext cx="847471" cy="311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9189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195A4537_3B59_48FB_BCA2_2A404DC92561&quot;,&quot;SourceFullName&quot;:&quot;&quot;,&quot;LastUpdate&quot;:&quot;2023-11-17 3:38 PM&quot;,&quot;UpdatedBy&quot;:&quot;chevo&quot;,&quot;IsLinked&quot;:false,&quot;IsBrokenLink&quot;:false,&quot;Type&quot;:2}"/>
</p:tagLst>
</file>

<file path=ppt/theme/theme1.xml><?xml version="1.0" encoding="utf-8"?>
<a:theme xmlns:a="http://schemas.openxmlformats.org/drawingml/2006/main" name="Tema de Office">
  <a:themeElements>
    <a:clrScheme name="ALTA">
      <a:dk1>
        <a:sysClr val="windowText" lastClr="000000"/>
      </a:dk1>
      <a:lt1>
        <a:sysClr val="window" lastClr="FFFFFF"/>
      </a:lt1>
      <a:dk2>
        <a:srgbClr val="00285C"/>
      </a:dk2>
      <a:lt2>
        <a:srgbClr val="E7E6E6"/>
      </a:lt2>
      <a:accent1>
        <a:srgbClr val="04A9C7"/>
      </a:accent1>
      <a:accent2>
        <a:srgbClr val="78A000"/>
      </a:accent2>
      <a:accent3>
        <a:srgbClr val="7C6294"/>
      </a:accent3>
      <a:accent4>
        <a:srgbClr val="00285C"/>
      </a:accent4>
      <a:accent5>
        <a:srgbClr val="7F7F7F"/>
      </a:accent5>
      <a:accent6>
        <a:srgbClr val="7F7F7F"/>
      </a:accent6>
      <a:hlink>
        <a:srgbClr val="0B809F"/>
      </a:hlink>
      <a:folHlink>
        <a:srgbClr val="7C629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ALTA">
      <a:dk1>
        <a:sysClr val="windowText" lastClr="000000"/>
      </a:dk1>
      <a:lt1>
        <a:sysClr val="window" lastClr="FFFFFF"/>
      </a:lt1>
      <a:dk2>
        <a:srgbClr val="00285C"/>
      </a:dk2>
      <a:lt2>
        <a:srgbClr val="E7E6E6"/>
      </a:lt2>
      <a:accent1>
        <a:srgbClr val="04A9C7"/>
      </a:accent1>
      <a:accent2>
        <a:srgbClr val="78A000"/>
      </a:accent2>
      <a:accent3>
        <a:srgbClr val="7C6294"/>
      </a:accent3>
      <a:accent4>
        <a:srgbClr val="00285C"/>
      </a:accent4>
      <a:accent5>
        <a:srgbClr val="7F7F7F"/>
      </a:accent5>
      <a:accent6>
        <a:srgbClr val="7F7F7F"/>
      </a:accent6>
      <a:hlink>
        <a:srgbClr val="0B809F"/>
      </a:hlink>
      <a:folHlink>
        <a:srgbClr val="7C629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B743A96B26C8A4ABABC3DA89B7EBB1C" ma:contentTypeVersion="8" ma:contentTypeDescription="Create a new document." ma:contentTypeScope="" ma:versionID="11daeebd31affe9714b08a3c7b18501b">
  <xsd:schema xmlns:xsd="http://www.w3.org/2001/XMLSchema" xmlns:xs="http://www.w3.org/2001/XMLSchema" xmlns:p="http://schemas.microsoft.com/office/2006/metadata/properties" xmlns:ns2="36c21f82-cb50-462a-a591-3fe24223d7c1" xmlns:ns3="9fbd16ea-b1c6-46ab-813a-aba1e84d87d5" targetNamespace="http://schemas.microsoft.com/office/2006/metadata/properties" ma:root="true" ma:fieldsID="d23b91c60c0ccb632ac50f2f1c3e7e05" ns2:_="" ns3:_="">
    <xsd:import namespace="36c21f82-cb50-462a-a591-3fe24223d7c1"/>
    <xsd:import namespace="9fbd16ea-b1c6-46ab-813a-aba1e84d87d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c21f82-cb50-462a-a591-3fe24223d7c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fbd16ea-b1c6-46ab-813a-aba1e84d87d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2F5CF-7085-4E85-965B-305449793B84}">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9fbd16ea-b1c6-46ab-813a-aba1e84d87d5"/>
    <ds:schemaRef ds:uri="36c21f82-cb50-462a-a591-3fe24223d7c1"/>
    <ds:schemaRef ds:uri="http://www.w3.org/XML/1998/namespace"/>
    <ds:schemaRef ds:uri="http://purl.org/dc/dcmitype/"/>
  </ds:schemaRefs>
</ds:datastoreItem>
</file>

<file path=customXml/itemProps2.xml><?xml version="1.0" encoding="utf-8"?>
<ds:datastoreItem xmlns:ds="http://schemas.openxmlformats.org/officeDocument/2006/customXml" ds:itemID="{D543EDD4-E527-49F1-930C-4D8D900C1D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6c21f82-cb50-462a-a591-3fe24223d7c1"/>
    <ds:schemaRef ds:uri="9fbd16ea-b1c6-46ab-813a-aba1e84d87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5877CD2-27FA-4BFC-BF06-EB136D50E7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49347</TotalTime>
  <Words>3478</Words>
  <Application>Microsoft Office PowerPoint</Application>
  <PresentationFormat>Widescreen</PresentationFormat>
  <Paragraphs>399</Paragraphs>
  <Slides>29</Slides>
  <Notes>28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Arial</vt:lpstr>
      <vt:lpstr>Calibri</vt:lpstr>
      <vt:lpstr>Calibri Light</vt:lpstr>
      <vt:lpstr>Museo Sans 300</vt:lpstr>
      <vt:lpstr>Times New Roman</vt:lpstr>
      <vt:lpstr>Tema de Office</vt:lpstr>
      <vt:lpstr>Custom Design</vt:lpstr>
      <vt:lpstr>1_Tema de Office</vt:lpstr>
      <vt:lpstr>PowerPoint Presentation</vt:lpstr>
      <vt:lpstr>Perspectiva Económica</vt:lpstr>
      <vt:lpstr>Principales Aerolíneas en el Mercado Aéreo de México 2023 </vt:lpstr>
      <vt:lpstr>Evolución Histórica del Tráfico de Pasajeros</vt:lpstr>
      <vt:lpstr>Perspectiva 2023 vs 2022</vt:lpstr>
      <vt:lpstr>Tráfico de Pasajeros 2023</vt:lpstr>
      <vt:lpstr>Capacidad de Asientos</vt:lpstr>
      <vt:lpstr>Factor de Ocupación</vt:lpstr>
      <vt:lpstr>Pasajeros Domésticos por Operador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Mercado Internacional</vt:lpstr>
      <vt:lpstr>Tráfico Internacional de Pasajeros por Operador</vt:lpstr>
      <vt:lpstr>PowerPoint Presentation</vt:lpstr>
      <vt:lpstr>PowerPoint Presentation</vt:lpstr>
      <vt:lpstr>PowerPoint Presentation</vt:lpstr>
      <vt:lpstr>PowerPoint Presentation</vt:lpstr>
      <vt:lpstr>PowerPoint Presentation</vt:lpstr>
      <vt:lpstr>Capacidad de Tráfico por Segmento (Mercado Internacional)</vt:lpstr>
      <vt:lpstr>Tráfico O&amp;D (Mercado Internacional)</vt:lpstr>
      <vt:lpstr>Estacionalidad Mercado Internacional</vt:lpstr>
      <vt:lpstr>Aviación Comercial de México - Asientos Promedio por Vuelo</vt:lpstr>
      <vt:lpstr>Aviación Comercial de México – Capacidad por tipo de Flota</vt:lpstr>
      <vt:lpstr>Turismo Internacional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Sarmiento</dc:creator>
  <cp:lastModifiedBy>Juan Sarmiento</cp:lastModifiedBy>
  <cp:revision>336</cp:revision>
  <dcterms:created xsi:type="dcterms:W3CDTF">2016-11-30T18:00:23Z</dcterms:created>
  <dcterms:modified xsi:type="dcterms:W3CDTF">2024-09-23T18:46:29Z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0x0101005B743A96B26C8A4ABABC3DA89B7EBB1C</vt:lpwstr>
  </property>
</Properties>
</file>