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76" r:id="rId5"/>
    <p:sldId id="266" r:id="rId6"/>
    <p:sldId id="264" r:id="rId7"/>
    <p:sldId id="268" r:id="rId8"/>
    <p:sldId id="277" r:id="rId9"/>
    <p:sldId id="278" r:id="rId10"/>
    <p:sldId id="271" r:id="rId11"/>
    <p:sldId id="279" r:id="rId12"/>
    <p:sldId id="280" r:id="rId13"/>
    <p:sldId id="281" r:id="rId14"/>
  </p:sldIdLst>
  <p:sldSz cx="12192000" cy="6858000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F78"/>
    <a:srgbClr val="F1950D"/>
    <a:srgbClr val="1B33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08" autoAdjust="0"/>
    <p:restoredTop sz="94660"/>
  </p:normalViewPr>
  <p:slideViewPr>
    <p:cSldViewPr snapToGrid="0">
      <p:cViewPr>
        <p:scale>
          <a:sx n="36" d="100"/>
          <a:sy n="36" d="100"/>
        </p:scale>
        <p:origin x="1756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Excellent</c:v>
                </c:pt>
                <c:pt idx="1">
                  <c:v>Good</c:v>
                </c:pt>
                <c:pt idx="2">
                  <c:v>Poor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39</c:v>
                </c:pt>
                <c:pt idx="1">
                  <c:v>25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D5-412F-96EF-0F591F8FF02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Excellent</c:v>
                </c:pt>
                <c:pt idx="1">
                  <c:v>Good</c:v>
                </c:pt>
                <c:pt idx="2">
                  <c:v>Poor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B7D5-412F-96EF-0F591F8FF02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Excellent</c:v>
                </c:pt>
                <c:pt idx="1">
                  <c:v>Good</c:v>
                </c:pt>
                <c:pt idx="2">
                  <c:v>Poor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B7D5-412F-96EF-0F591F8FF0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6199200"/>
        <c:axId val="250451104"/>
      </c:barChart>
      <c:catAx>
        <c:axId val="316199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451104"/>
        <c:crosses val="autoZero"/>
        <c:auto val="1"/>
        <c:lblAlgn val="ctr"/>
        <c:lblOffset val="100"/>
        <c:noMultiLvlLbl val="0"/>
      </c:catAx>
      <c:valAx>
        <c:axId val="250451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19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Excellent</c:v>
                </c:pt>
                <c:pt idx="1">
                  <c:v>Good</c:v>
                </c:pt>
                <c:pt idx="2">
                  <c:v>Poor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53</c:v>
                </c:pt>
                <c:pt idx="1">
                  <c:v>11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FA-498E-AE19-A9F3356E906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Excellent</c:v>
                </c:pt>
                <c:pt idx="1">
                  <c:v>Good</c:v>
                </c:pt>
                <c:pt idx="2">
                  <c:v>Poor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B5FA-498E-AE19-A9F3356E906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Excellent</c:v>
                </c:pt>
                <c:pt idx="1">
                  <c:v>Good</c:v>
                </c:pt>
                <c:pt idx="2">
                  <c:v>Poor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B5FA-498E-AE19-A9F3356E90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6199200"/>
        <c:axId val="250451104"/>
      </c:barChart>
      <c:catAx>
        <c:axId val="316199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451104"/>
        <c:crosses val="autoZero"/>
        <c:auto val="1"/>
        <c:lblAlgn val="ctr"/>
        <c:lblOffset val="100"/>
        <c:noMultiLvlLbl val="0"/>
      </c:catAx>
      <c:valAx>
        <c:axId val="250451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19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Excellent</c:v>
                </c:pt>
                <c:pt idx="1">
                  <c:v>Good</c:v>
                </c:pt>
                <c:pt idx="2">
                  <c:v>Poor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41</c:v>
                </c:pt>
                <c:pt idx="1">
                  <c:v>20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1A-4969-9943-9A0DAC53FE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Excellent</c:v>
                </c:pt>
                <c:pt idx="1">
                  <c:v>Good</c:v>
                </c:pt>
                <c:pt idx="2">
                  <c:v>Poor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FE1A-4969-9943-9A0DAC53FE8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Excellent</c:v>
                </c:pt>
                <c:pt idx="1">
                  <c:v>Good</c:v>
                </c:pt>
                <c:pt idx="2">
                  <c:v>Poor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FE1A-4969-9943-9A0DAC53FE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6199200"/>
        <c:axId val="250451104"/>
      </c:barChart>
      <c:catAx>
        <c:axId val="316199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451104"/>
        <c:crosses val="autoZero"/>
        <c:auto val="1"/>
        <c:lblAlgn val="ctr"/>
        <c:lblOffset val="100"/>
        <c:noMultiLvlLbl val="0"/>
      </c:catAx>
      <c:valAx>
        <c:axId val="250451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19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Excellent</c:v>
                </c:pt>
                <c:pt idx="1">
                  <c:v>Good</c:v>
                </c:pt>
                <c:pt idx="2">
                  <c:v>Poor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32</c:v>
                </c:pt>
                <c:pt idx="1">
                  <c:v>30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63-4921-B2C0-007675D17FB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Excellent</c:v>
                </c:pt>
                <c:pt idx="1">
                  <c:v>Good</c:v>
                </c:pt>
                <c:pt idx="2">
                  <c:v>Poor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8E63-4921-B2C0-007675D17FB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Excellent</c:v>
                </c:pt>
                <c:pt idx="1">
                  <c:v>Good</c:v>
                </c:pt>
                <c:pt idx="2">
                  <c:v>Poor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8E63-4921-B2C0-007675D17F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6199200"/>
        <c:axId val="250451104"/>
      </c:barChart>
      <c:catAx>
        <c:axId val="316199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451104"/>
        <c:crosses val="autoZero"/>
        <c:auto val="1"/>
        <c:lblAlgn val="ctr"/>
        <c:lblOffset val="100"/>
        <c:noMultiLvlLbl val="0"/>
      </c:catAx>
      <c:valAx>
        <c:axId val="250451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19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Very productive</c:v>
                </c:pt>
                <c:pt idx="1">
                  <c:v>Productive</c:v>
                </c:pt>
                <c:pt idx="2">
                  <c:v>Relatively productive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41</c:v>
                </c:pt>
                <c:pt idx="1">
                  <c:v>18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30-4CA0-954B-AC4754BEBE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Very productive</c:v>
                </c:pt>
                <c:pt idx="1">
                  <c:v>Productive</c:v>
                </c:pt>
                <c:pt idx="2">
                  <c:v>Relatively productive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1930-4CA0-954B-AC4754BEBE7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Very productive</c:v>
                </c:pt>
                <c:pt idx="1">
                  <c:v>Productive</c:v>
                </c:pt>
                <c:pt idx="2">
                  <c:v>Relatively productive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1930-4CA0-954B-AC4754BEBE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6199200"/>
        <c:axId val="250451104"/>
      </c:barChart>
      <c:catAx>
        <c:axId val="316199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451104"/>
        <c:crosses val="autoZero"/>
        <c:auto val="1"/>
        <c:lblAlgn val="ctr"/>
        <c:lblOffset val="100"/>
        <c:noMultiLvlLbl val="0"/>
      </c:catAx>
      <c:valAx>
        <c:axId val="250451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19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2E8B-E8F6-D523-240E-CEA11E3A2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V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8247B-A3A2-7E01-0D20-96D966732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V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A7BAC-637A-7F49-8D13-317688517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1DC24-6FA8-406D-8719-344578D00F2C}" type="datetimeFigureOut">
              <a:rPr lang="es-VE" smtClean="0"/>
              <a:t>4/12/2023</a:t>
            </a:fld>
            <a:endParaRPr lang="es-V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47DA4-19F7-5485-02AC-F0A5E0870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F59B0-13CC-DD53-2CE3-9B2BA1AF8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EC66-718B-42A1-B68F-4F9AC6981F8C}" type="slidenum">
              <a:rPr lang="es-VE" smtClean="0"/>
              <a:t>‹#›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2985182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41702-5066-5F03-324F-2C09145A1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V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0C99CF-4CC9-A4D6-8587-723634F4B9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V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BA37B-4252-8A65-6264-8FBC50F5A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1DC24-6FA8-406D-8719-344578D00F2C}" type="datetimeFigureOut">
              <a:rPr lang="es-VE" smtClean="0"/>
              <a:t>4/12/2023</a:t>
            </a:fld>
            <a:endParaRPr lang="es-V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8FC335-5061-242F-F228-15E88CB2B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B835A-E028-A682-98F4-D7E776F38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EC66-718B-42A1-B68F-4F9AC6981F8C}" type="slidenum">
              <a:rPr lang="es-VE" smtClean="0"/>
              <a:t>‹#›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696355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87EA8F-A0B4-B47B-EB85-4D0BA9631E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V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674A67-3D64-B4E0-540E-BECCBA3D34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V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57D45-B3A4-3992-7374-4387F0077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1DC24-6FA8-406D-8719-344578D00F2C}" type="datetimeFigureOut">
              <a:rPr lang="es-VE" smtClean="0"/>
              <a:t>4/12/2023</a:t>
            </a:fld>
            <a:endParaRPr lang="es-V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34332-2137-318B-D7F2-88B959F99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C305C-224E-4BF4-9F69-F1F2E798C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EC66-718B-42A1-B68F-4F9AC6981F8C}" type="slidenum">
              <a:rPr lang="es-VE" smtClean="0"/>
              <a:t>‹#›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1757793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F46D8-18BA-B656-E54D-F2F742550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V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C8C52-D353-1254-ACCF-305D60BC4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V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1D248-00E5-B3FC-FF5C-F82FA83B0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1DC24-6FA8-406D-8719-344578D00F2C}" type="datetimeFigureOut">
              <a:rPr lang="es-VE" smtClean="0"/>
              <a:t>4/12/2023</a:t>
            </a:fld>
            <a:endParaRPr lang="es-V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01870-D1A9-7F67-B25F-E10DF82F4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1EB23-BCD4-C8A4-F4BB-25FD39021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EC66-718B-42A1-B68F-4F9AC6981F8C}" type="slidenum">
              <a:rPr lang="es-VE" smtClean="0"/>
              <a:t>‹#›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3868505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07084-0905-1FC3-6DE4-1EFD147DF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V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57EF50-1E3E-BE91-5295-9DED7FD90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AC19B-B194-ED01-64D0-9D7371FCB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1DC24-6FA8-406D-8719-344578D00F2C}" type="datetimeFigureOut">
              <a:rPr lang="es-VE" smtClean="0"/>
              <a:t>4/12/2023</a:t>
            </a:fld>
            <a:endParaRPr lang="es-V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1C71B-C6C5-CDFD-6301-427CA7E0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3B432-69CA-EF85-6CC9-25146BF53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EC66-718B-42A1-B68F-4F9AC6981F8C}" type="slidenum">
              <a:rPr lang="es-VE" smtClean="0"/>
              <a:t>‹#›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1715331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8C72B-59B7-7984-11AD-0CDD4F9C3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V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12FE2-F22B-2FF0-B90E-FB4FAD85D2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V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803561-25F9-8B36-0277-EEC7C90F1C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V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A41462-70DC-7974-E90B-F0C3EE9C9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1DC24-6FA8-406D-8719-344578D00F2C}" type="datetimeFigureOut">
              <a:rPr lang="es-VE" smtClean="0"/>
              <a:t>4/12/2023</a:t>
            </a:fld>
            <a:endParaRPr lang="es-V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63E050-08AD-3874-AAAD-DB3FB9AA0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A840F4-40BD-6537-0D4F-8DD5A312A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EC66-718B-42A1-B68F-4F9AC6981F8C}" type="slidenum">
              <a:rPr lang="es-VE" smtClean="0"/>
              <a:t>‹#›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2583548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DA138-10D2-A542-6D15-048F4C6A4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V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2080EA-8A0C-010D-59EA-6FC8917C8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D682D5-6315-F82C-5FA3-446C0CB8F3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V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56FA2A-2FCD-3AD4-BFFB-17E64B9DCF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E2CE1F-FBA8-B94E-41FF-D4219A2E5B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V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B204CB-A5FE-BB1C-52E9-C61380528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1DC24-6FA8-406D-8719-344578D00F2C}" type="datetimeFigureOut">
              <a:rPr lang="es-VE" smtClean="0"/>
              <a:t>4/12/2023</a:t>
            </a:fld>
            <a:endParaRPr lang="es-V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4C391-F81C-162C-72FC-96DBB03BE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517829-444E-F5DE-EAF9-9FF9E1039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EC66-718B-42A1-B68F-4F9AC6981F8C}" type="slidenum">
              <a:rPr lang="es-VE" smtClean="0"/>
              <a:t>‹#›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2676168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CA842-3A15-F9F3-4C16-BA5AFDFF0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V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ADA65A-FCC9-FACC-2B62-CD3F8B206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1DC24-6FA8-406D-8719-344578D00F2C}" type="datetimeFigureOut">
              <a:rPr lang="es-VE" smtClean="0"/>
              <a:t>4/12/2023</a:t>
            </a:fld>
            <a:endParaRPr lang="es-V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EAFCD3-BBFC-6B11-D166-B263CEDE5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534CA4-92C5-DDCC-F118-A38A853FA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EC66-718B-42A1-B68F-4F9AC6981F8C}" type="slidenum">
              <a:rPr lang="es-VE" smtClean="0"/>
              <a:t>‹#›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2033051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3E6FBB-2003-1D61-4B34-4C4A0BC37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1DC24-6FA8-406D-8719-344578D00F2C}" type="datetimeFigureOut">
              <a:rPr lang="es-VE" smtClean="0"/>
              <a:t>4/12/2023</a:t>
            </a:fld>
            <a:endParaRPr lang="es-V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4F1910-4C91-1276-9D2D-2DFF2702B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3E5D5A-20D8-0658-CC52-C70C54EA1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EC66-718B-42A1-B68F-4F9AC6981F8C}" type="slidenum">
              <a:rPr lang="es-VE" smtClean="0"/>
              <a:t>‹#›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3737473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95930-458A-28B4-8CB3-E83270CFF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V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82E0B-1308-3C81-CF96-3ADBDE9A7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V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324428-72CF-4ECB-EADA-CD90AE995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8C09EC-9012-AB1C-C7BF-01FD939D4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1DC24-6FA8-406D-8719-344578D00F2C}" type="datetimeFigureOut">
              <a:rPr lang="es-VE" smtClean="0"/>
              <a:t>4/12/2023</a:t>
            </a:fld>
            <a:endParaRPr lang="es-V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95176B-A37B-0AC2-D1A7-47F33B406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4819EB-8A82-7763-C4D9-55076475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EC66-718B-42A1-B68F-4F9AC6981F8C}" type="slidenum">
              <a:rPr lang="es-VE" smtClean="0"/>
              <a:t>‹#›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3272963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90FB4-7492-9C8A-97B3-C9688A105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V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AD2A8A-EB6D-CEA0-513C-0953DFB90D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E75ED1-70FC-C2E3-B406-4EEC0E841B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0A839-BC12-3C1F-7E8C-E1657EE2A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1DC24-6FA8-406D-8719-344578D00F2C}" type="datetimeFigureOut">
              <a:rPr lang="es-VE" smtClean="0"/>
              <a:t>4/12/2023</a:t>
            </a:fld>
            <a:endParaRPr lang="es-V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136B4A-E594-CE13-C010-AED7FE7E0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B1C13C-6857-2E82-CA33-065CF02C8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EC66-718B-42A1-B68F-4F9AC6981F8C}" type="slidenum">
              <a:rPr lang="es-VE" smtClean="0"/>
              <a:t>‹#›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1065058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D1E0F9-93C1-C65F-B8CC-B73E733C0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V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DA95A-25EE-1ADA-70DB-88EBBBFAA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V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60E49-1098-CF22-7ABA-79528B2F2D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1DC24-6FA8-406D-8719-344578D00F2C}" type="datetimeFigureOut">
              <a:rPr lang="es-VE" smtClean="0"/>
              <a:t>4/12/2023</a:t>
            </a:fld>
            <a:endParaRPr lang="es-V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E1824-346F-8E60-173A-15138A7698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7C910-2A14-CF9A-24D4-918D84424A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EEC66-718B-42A1-B68F-4F9AC6981F8C}" type="slidenum">
              <a:rPr lang="es-VE" smtClean="0"/>
              <a:t>‹#›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2078060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931031C3-A593-E86B-4DB3-9CF05EAB06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6" r="126"/>
          <a:stretch/>
        </p:blipFill>
        <p:spPr bwMode="auto">
          <a:xfrm rot="10800000">
            <a:off x="0" y="0"/>
            <a:ext cx="4492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group of people in front of a large screen&#10;&#10;Description automatically generated">
            <a:extLst>
              <a:ext uri="{FF2B5EF4-FFF2-40B4-BE49-F238E27FC236}">
                <a16:creationId xmlns:a16="http://schemas.microsoft.com/office/drawing/2014/main" id="{2299086B-B195-BCB0-6513-B048DC456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640" y="278280"/>
            <a:ext cx="9459549" cy="63014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F0A441-95EA-96F5-C461-F45649554127}"/>
              </a:ext>
            </a:extLst>
          </p:cNvPr>
          <p:cNvSpPr txBox="1"/>
          <p:nvPr/>
        </p:nvSpPr>
        <p:spPr>
          <a:xfrm>
            <a:off x="7699080" y="4965405"/>
            <a:ext cx="40172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VE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418 </a:t>
            </a:r>
            <a:r>
              <a:rPr lang="es-VE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attendees</a:t>
            </a:r>
            <a:endParaRPr lang="es-VE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VE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8</a:t>
            </a:r>
            <a:r>
              <a:rPr lang="es-VE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0+ </a:t>
            </a:r>
            <a:r>
              <a:rPr lang="es-VE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private</a:t>
            </a:r>
            <a:r>
              <a:rPr lang="es-VE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meetings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VE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50+ </a:t>
            </a:r>
            <a:r>
              <a:rPr lang="es-VE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speakers</a:t>
            </a:r>
            <a:endParaRPr lang="es-VE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VE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VE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454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1CE2AFB0-B713-6704-C99D-2F929BC35885}"/>
              </a:ext>
            </a:extLst>
          </p:cNvPr>
          <p:cNvSpPr/>
          <p:nvPr/>
        </p:nvSpPr>
        <p:spPr>
          <a:xfrm flipH="1">
            <a:off x="-2" y="1893456"/>
            <a:ext cx="785094" cy="4964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097A128-73CA-DADE-ED36-6AB4534BA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65771" y="4168361"/>
            <a:ext cx="4345554" cy="496634"/>
          </a:xfrm>
          <a:prstGeom prst="rect">
            <a:avLst/>
          </a:prstGeom>
        </p:spPr>
      </p:pic>
      <p:pic>
        <p:nvPicPr>
          <p:cNvPr id="3" name="Picture 4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DF83BBEA-32A7-E738-E590-D6C2DF386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70" y="372007"/>
            <a:ext cx="1313741" cy="41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CFCBB80-D1E8-0129-74D0-EDF92B1A8EF3}"/>
              </a:ext>
            </a:extLst>
          </p:cNvPr>
          <p:cNvSpPr/>
          <p:nvPr/>
        </p:nvSpPr>
        <p:spPr>
          <a:xfrm>
            <a:off x="9054353" y="372007"/>
            <a:ext cx="2350707" cy="746096"/>
          </a:xfrm>
          <a:prstGeom prst="wedgeRoundRectCallout">
            <a:avLst>
              <a:gd name="adj1" fmla="val -20833"/>
              <a:gd name="adj2" fmla="val 7152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1F3F78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000" dirty="0">
                <a:solidFill>
                  <a:schemeClr val="tx1"/>
                </a:solidFill>
              </a:rPr>
              <a:t>Positive </a:t>
            </a:r>
            <a:r>
              <a:rPr lang="es-VE" sz="2000" dirty="0" err="1">
                <a:solidFill>
                  <a:schemeClr val="tx1"/>
                </a:solidFill>
              </a:rPr>
              <a:t>Comments</a:t>
            </a:r>
            <a:r>
              <a:rPr lang="es-VE" dirty="0"/>
              <a:t> 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F9E75F-9E10-1896-7B31-F228A43AB7FE}"/>
              </a:ext>
            </a:extLst>
          </p:cNvPr>
          <p:cNvGrpSpPr/>
          <p:nvPr/>
        </p:nvGrpSpPr>
        <p:grpSpPr>
          <a:xfrm>
            <a:off x="10839603" y="843795"/>
            <a:ext cx="337072" cy="358779"/>
            <a:chOff x="2851970" y="3805229"/>
            <a:chExt cx="481563" cy="481563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E140117-19BA-F54C-54D3-027AB476E8EE}"/>
                </a:ext>
              </a:extLst>
            </p:cNvPr>
            <p:cNvSpPr/>
            <p:nvPr/>
          </p:nvSpPr>
          <p:spPr>
            <a:xfrm>
              <a:off x="2851970" y="3805229"/>
              <a:ext cx="481563" cy="4815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36" name="Heart 35">
              <a:extLst>
                <a:ext uri="{FF2B5EF4-FFF2-40B4-BE49-F238E27FC236}">
                  <a16:creationId xmlns:a16="http://schemas.microsoft.com/office/drawing/2014/main" id="{214FD16F-5F3E-1AB0-880C-00813F5C8A3E}"/>
                </a:ext>
              </a:extLst>
            </p:cNvPr>
            <p:cNvSpPr/>
            <p:nvPr/>
          </p:nvSpPr>
          <p:spPr>
            <a:xfrm>
              <a:off x="2959627" y="3948444"/>
              <a:ext cx="266247" cy="266247"/>
            </a:xfrm>
            <a:prstGeom prst="hear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E85D4F5-C263-F83D-D35F-B39E8825B5FA}"/>
              </a:ext>
            </a:extLst>
          </p:cNvPr>
          <p:cNvSpPr txBox="1"/>
          <p:nvPr/>
        </p:nvSpPr>
        <p:spPr>
          <a:xfrm>
            <a:off x="865669" y="1049676"/>
            <a:ext cx="1124821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Agenda was really good.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The CEO meetings are excellent!  The press room could not be better, over 45 journalists!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ALTA is the most serious Airline event, perhaps not just for our region but globally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Each year the event is becoming stronger, that the limits of hosing is reached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Keep the 1 to 1 with CEOs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All </a:t>
            </a:r>
            <a:r>
              <a:rPr lang="es-VE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was</a:t>
            </a:r>
            <a:r>
              <a:rPr lang="es-VE" sz="20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VE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excellent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Todo perfecto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I consider that the content of the meetings is very complex and helps us to have an overview of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 reality of the industry in LATAM. Congratulations to ALTA for the hospitality and the effort and dedication to carry out this event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VE" sz="2000" dirty="0">
                <a:solidFill>
                  <a:schemeClr val="bg1"/>
                </a:solidFill>
                <a:latin typeface="Calibri" panose="020F0502020204030204" pitchFamily="34" charset="0"/>
              </a:rPr>
              <a:t>Todo muy bien y que en todos sus eventos haya servicio traducción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Enjoyed the variety of topics and presentations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VE" sz="2000" dirty="0">
                <a:solidFill>
                  <a:schemeClr val="bg1"/>
                </a:solidFill>
                <a:latin typeface="Calibri" panose="020F0502020204030204" pitchFamily="34" charset="0"/>
              </a:rPr>
              <a:t>Me gusta mucho el panel que armaron y los moderadores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VE" sz="2000" dirty="0">
                <a:solidFill>
                  <a:schemeClr val="bg1"/>
                </a:solidFill>
                <a:latin typeface="Calibri" panose="020F0502020204030204" pitchFamily="34" charset="0"/>
              </a:rPr>
              <a:t>He asistido a muchos eventos de MRO pero es la primera vez en el Alta. Nunca vi un panel de </a:t>
            </a:r>
            <a:r>
              <a:rPr lang="es-VE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discusion</a:t>
            </a:r>
            <a:r>
              <a:rPr lang="es-VE" sz="2000" dirty="0">
                <a:solidFill>
                  <a:schemeClr val="bg1"/>
                </a:solidFill>
                <a:latin typeface="Calibri" panose="020F0502020204030204" pitchFamily="34" charset="0"/>
              </a:rPr>
              <a:t> tan interesante como los que armaron </a:t>
            </a:r>
            <a:r>
              <a:rPr lang="es-VE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uds.</a:t>
            </a:r>
            <a:r>
              <a:rPr lang="es-VE" sz="2000" dirty="0">
                <a:solidFill>
                  <a:schemeClr val="bg1"/>
                </a:solidFill>
                <a:latin typeface="Calibri" panose="020F0502020204030204" pitchFamily="34" charset="0"/>
              </a:rPr>
              <a:t> sobre todo, el de la reportera de CNN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Maintaining the rotation of cities in the region is a good practice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VE" sz="2000" dirty="0">
                <a:solidFill>
                  <a:schemeClr val="bg1"/>
                </a:solidFill>
                <a:latin typeface="Calibri" panose="020F0502020204030204" pitchFamily="34" charset="0"/>
              </a:rPr>
              <a:t>Great </a:t>
            </a:r>
            <a:r>
              <a:rPr lang="es-VE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topics</a:t>
            </a:r>
            <a:r>
              <a:rPr lang="es-VE" sz="2000" dirty="0">
                <a:solidFill>
                  <a:schemeClr val="bg1"/>
                </a:solidFill>
                <a:latin typeface="Calibri" panose="020F0502020204030204" pitchFamily="34" charset="0"/>
              </a:rPr>
              <a:t> and </a:t>
            </a:r>
            <a:r>
              <a:rPr lang="es-VE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speakers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622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1CE2AFB0-B713-6704-C99D-2F929BC35885}"/>
              </a:ext>
            </a:extLst>
          </p:cNvPr>
          <p:cNvSpPr/>
          <p:nvPr/>
        </p:nvSpPr>
        <p:spPr>
          <a:xfrm flipH="1">
            <a:off x="-2" y="1893456"/>
            <a:ext cx="785094" cy="4964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097A128-73CA-DADE-ED36-6AB4534BA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65771" y="4168361"/>
            <a:ext cx="4345554" cy="496634"/>
          </a:xfrm>
          <a:prstGeom prst="rect">
            <a:avLst/>
          </a:prstGeom>
        </p:spPr>
      </p:pic>
      <p:pic>
        <p:nvPicPr>
          <p:cNvPr id="3" name="Picture 4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DF83BBEA-32A7-E738-E590-D6C2DF386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70" y="372007"/>
            <a:ext cx="1313741" cy="41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CFCBB80-D1E8-0129-74D0-EDF92B1A8EF3}"/>
              </a:ext>
            </a:extLst>
          </p:cNvPr>
          <p:cNvSpPr/>
          <p:nvPr/>
        </p:nvSpPr>
        <p:spPr>
          <a:xfrm>
            <a:off x="9054353" y="372007"/>
            <a:ext cx="2350707" cy="746096"/>
          </a:xfrm>
          <a:prstGeom prst="wedgeRoundRectCallout">
            <a:avLst>
              <a:gd name="adj1" fmla="val -20833"/>
              <a:gd name="adj2" fmla="val 7152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1F3F78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000" dirty="0">
                <a:solidFill>
                  <a:schemeClr val="tx1"/>
                </a:solidFill>
              </a:rPr>
              <a:t>Positive </a:t>
            </a:r>
            <a:r>
              <a:rPr lang="es-VE" sz="2000" dirty="0" err="1">
                <a:solidFill>
                  <a:schemeClr val="tx1"/>
                </a:solidFill>
              </a:rPr>
              <a:t>Comments</a:t>
            </a:r>
            <a:r>
              <a:rPr lang="es-VE" dirty="0"/>
              <a:t> 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F9E75F-9E10-1896-7B31-F228A43AB7FE}"/>
              </a:ext>
            </a:extLst>
          </p:cNvPr>
          <p:cNvGrpSpPr/>
          <p:nvPr/>
        </p:nvGrpSpPr>
        <p:grpSpPr>
          <a:xfrm>
            <a:off x="10839603" y="843795"/>
            <a:ext cx="337072" cy="358779"/>
            <a:chOff x="2851970" y="3805229"/>
            <a:chExt cx="481563" cy="481563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E140117-19BA-F54C-54D3-027AB476E8EE}"/>
                </a:ext>
              </a:extLst>
            </p:cNvPr>
            <p:cNvSpPr/>
            <p:nvPr/>
          </p:nvSpPr>
          <p:spPr>
            <a:xfrm>
              <a:off x="2851970" y="3805229"/>
              <a:ext cx="481563" cy="4815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36" name="Heart 35">
              <a:extLst>
                <a:ext uri="{FF2B5EF4-FFF2-40B4-BE49-F238E27FC236}">
                  <a16:creationId xmlns:a16="http://schemas.microsoft.com/office/drawing/2014/main" id="{214FD16F-5F3E-1AB0-880C-00813F5C8A3E}"/>
                </a:ext>
              </a:extLst>
            </p:cNvPr>
            <p:cNvSpPr/>
            <p:nvPr/>
          </p:nvSpPr>
          <p:spPr>
            <a:xfrm>
              <a:off x="2959627" y="3948444"/>
              <a:ext cx="266247" cy="266247"/>
            </a:xfrm>
            <a:prstGeom prst="hear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E85D4F5-C263-F83D-D35F-B39E8825B5FA}"/>
              </a:ext>
            </a:extLst>
          </p:cNvPr>
          <p:cNvSpPr txBox="1"/>
          <p:nvPr/>
        </p:nvSpPr>
        <p:spPr>
          <a:xfrm>
            <a:off x="865669" y="1049676"/>
            <a:ext cx="11248218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World class event. As usual the caliber of the conference is exceptional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Great to see more airline employees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Great experience. Good networking and lots of knowledge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I always enjoy participating in the ALTA Leaders Forum because the content and agenda are relevant, and the speakers bring an unquestioned depth of experience to the panels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A wonderful experience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an enriching and very productive event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I always enjoy ALTA Leaders Forums and been a supportive since day 1!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As always,  ALTA exceeds expectations! Thanks for this fantastic event!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VE" sz="2000" dirty="0">
                <a:solidFill>
                  <a:schemeClr val="bg1"/>
                </a:solidFill>
                <a:latin typeface="Calibri" panose="020F0502020204030204" pitchFamily="34" charset="0"/>
              </a:rPr>
              <a:t>Felicitaciones por el gran trabajo!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it is a good opportunity to have contact with high level manage of the airlines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Sumamente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satisfactoria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Very positive.  I salute the leadership of Jose Ricardo in taking the organization to the next level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For us it was an event that allowed us to contact new system suppliers and new technologies, everyone was gathered in a single event which makes things easier for us for 2024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Very productive, especially the opportunity to interact with the high-level airline executives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VE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Very</a:t>
            </a:r>
            <a:r>
              <a:rPr lang="es-VE" sz="20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VE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good</a:t>
            </a:r>
            <a:r>
              <a:rPr lang="es-VE" sz="20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VE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network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325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1CE2AFB0-B713-6704-C99D-2F929BC35885}"/>
              </a:ext>
            </a:extLst>
          </p:cNvPr>
          <p:cNvSpPr/>
          <p:nvPr/>
        </p:nvSpPr>
        <p:spPr>
          <a:xfrm flipH="1">
            <a:off x="-2" y="1893456"/>
            <a:ext cx="785094" cy="4964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097A128-73CA-DADE-ED36-6AB4534BA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65771" y="4168361"/>
            <a:ext cx="4345554" cy="496634"/>
          </a:xfrm>
          <a:prstGeom prst="rect">
            <a:avLst/>
          </a:prstGeom>
        </p:spPr>
      </p:pic>
      <p:pic>
        <p:nvPicPr>
          <p:cNvPr id="3" name="Picture 4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DF83BBEA-32A7-E738-E590-D6C2DF386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70" y="372007"/>
            <a:ext cx="1313741" cy="41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CFCBB80-D1E8-0129-74D0-EDF92B1A8EF3}"/>
              </a:ext>
            </a:extLst>
          </p:cNvPr>
          <p:cNvSpPr/>
          <p:nvPr/>
        </p:nvSpPr>
        <p:spPr>
          <a:xfrm>
            <a:off x="9054353" y="372007"/>
            <a:ext cx="2350707" cy="746096"/>
          </a:xfrm>
          <a:prstGeom prst="wedgeRoundRectCallout">
            <a:avLst>
              <a:gd name="adj1" fmla="val -20833"/>
              <a:gd name="adj2" fmla="val 7152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1F3F78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000" dirty="0">
                <a:solidFill>
                  <a:schemeClr val="tx1"/>
                </a:solidFill>
              </a:rPr>
              <a:t>Positive </a:t>
            </a:r>
            <a:r>
              <a:rPr lang="es-VE" sz="2000" dirty="0" err="1">
                <a:solidFill>
                  <a:schemeClr val="tx1"/>
                </a:solidFill>
              </a:rPr>
              <a:t>Comments</a:t>
            </a:r>
            <a:r>
              <a:rPr lang="es-VE" dirty="0"/>
              <a:t> 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F9E75F-9E10-1896-7B31-F228A43AB7FE}"/>
              </a:ext>
            </a:extLst>
          </p:cNvPr>
          <p:cNvGrpSpPr/>
          <p:nvPr/>
        </p:nvGrpSpPr>
        <p:grpSpPr>
          <a:xfrm>
            <a:off x="10839603" y="843795"/>
            <a:ext cx="337072" cy="358779"/>
            <a:chOff x="2851970" y="3805229"/>
            <a:chExt cx="481563" cy="481563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E140117-19BA-F54C-54D3-027AB476E8EE}"/>
                </a:ext>
              </a:extLst>
            </p:cNvPr>
            <p:cNvSpPr/>
            <p:nvPr/>
          </p:nvSpPr>
          <p:spPr>
            <a:xfrm>
              <a:off x="2851970" y="3805229"/>
              <a:ext cx="481563" cy="4815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36" name="Heart 35">
              <a:extLst>
                <a:ext uri="{FF2B5EF4-FFF2-40B4-BE49-F238E27FC236}">
                  <a16:creationId xmlns:a16="http://schemas.microsoft.com/office/drawing/2014/main" id="{214FD16F-5F3E-1AB0-880C-00813F5C8A3E}"/>
                </a:ext>
              </a:extLst>
            </p:cNvPr>
            <p:cNvSpPr/>
            <p:nvPr/>
          </p:nvSpPr>
          <p:spPr>
            <a:xfrm>
              <a:off x="2959627" y="3948444"/>
              <a:ext cx="266247" cy="266247"/>
            </a:xfrm>
            <a:prstGeom prst="hear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E85D4F5-C263-F83D-D35F-B39E8825B5FA}"/>
              </a:ext>
            </a:extLst>
          </p:cNvPr>
          <p:cNvSpPr txBox="1"/>
          <p:nvPr/>
        </p:nvSpPr>
        <p:spPr>
          <a:xfrm>
            <a:off x="865669" y="1049676"/>
            <a:ext cx="11248218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VE" sz="2000" dirty="0">
                <a:solidFill>
                  <a:schemeClr val="bg1"/>
                </a:solidFill>
                <a:latin typeface="Calibri" panose="020F0502020204030204" pitchFamily="34" charset="0"/>
              </a:rPr>
              <a:t>Fue todo nuevo para mi, y </a:t>
            </a:r>
            <a:r>
              <a:rPr lang="es-VE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encontrÃ</a:t>
            </a:r>
            <a:r>
              <a:rPr lang="es-VE" sz="2000" dirty="0">
                <a:solidFill>
                  <a:schemeClr val="bg1"/>
                </a:solidFill>
                <a:latin typeface="Calibri" panose="020F0502020204030204" pitchFamily="34" charset="0"/>
              </a:rPr>
              <a:t>© mucho valor.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Espero que se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repita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!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A very productive, top notch, must attend conference. Can't wait for Bahamas 2024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Excellent opportunity to meet all maker decision in one event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Great networking; wonderful presentations and content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The event met my expectations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Good and productive experience. Very good panels with the CEOs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Outstanding event!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It is one of the most professional events in the travel industry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The event was excellent in terms of great information, speakers, organization, coordination.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ALTA has put together an event which only ALTA is able to !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The ALTA AGM &amp; Airline Leaders Forum is always a particularly relevant experience since you have the opportunity to meet, listen, and interact with the region's aviation leaders and learn a little more about the complexity of the industry, and stay up to date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great evolution from last year. Would love for it to start other than Sunday. If it is going to break your weekend I rather have it starting on Thursday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965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1CE2AFB0-B713-6704-C99D-2F929BC35885}"/>
              </a:ext>
            </a:extLst>
          </p:cNvPr>
          <p:cNvSpPr/>
          <p:nvPr/>
        </p:nvSpPr>
        <p:spPr>
          <a:xfrm flipH="1">
            <a:off x="-2" y="1893456"/>
            <a:ext cx="785094" cy="4964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097A128-73CA-DADE-ED36-6AB4534BA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65771" y="4168361"/>
            <a:ext cx="4345554" cy="496634"/>
          </a:xfrm>
          <a:prstGeom prst="rect">
            <a:avLst/>
          </a:prstGeom>
        </p:spPr>
      </p:pic>
      <p:pic>
        <p:nvPicPr>
          <p:cNvPr id="3" name="Picture 4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DF83BBEA-32A7-E738-E590-D6C2DF386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70" y="372007"/>
            <a:ext cx="1313741" cy="41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CFCBB80-D1E8-0129-74D0-EDF92B1A8EF3}"/>
              </a:ext>
            </a:extLst>
          </p:cNvPr>
          <p:cNvSpPr/>
          <p:nvPr/>
        </p:nvSpPr>
        <p:spPr>
          <a:xfrm>
            <a:off x="9054353" y="372007"/>
            <a:ext cx="2350707" cy="746096"/>
          </a:xfrm>
          <a:prstGeom prst="wedgeRoundRectCallout">
            <a:avLst>
              <a:gd name="adj1" fmla="val -20833"/>
              <a:gd name="adj2" fmla="val 7152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1F3F78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000" dirty="0">
                <a:solidFill>
                  <a:schemeClr val="tx1"/>
                </a:solidFill>
              </a:rPr>
              <a:t>Positive </a:t>
            </a:r>
            <a:r>
              <a:rPr lang="es-VE" sz="2000" dirty="0" err="1">
                <a:solidFill>
                  <a:schemeClr val="tx1"/>
                </a:solidFill>
              </a:rPr>
              <a:t>Comments</a:t>
            </a:r>
            <a:r>
              <a:rPr lang="es-VE" dirty="0"/>
              <a:t> 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F9E75F-9E10-1896-7B31-F228A43AB7FE}"/>
              </a:ext>
            </a:extLst>
          </p:cNvPr>
          <p:cNvGrpSpPr/>
          <p:nvPr/>
        </p:nvGrpSpPr>
        <p:grpSpPr>
          <a:xfrm>
            <a:off x="10839603" y="843795"/>
            <a:ext cx="337072" cy="358779"/>
            <a:chOff x="2851970" y="3805229"/>
            <a:chExt cx="481563" cy="481563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E140117-19BA-F54C-54D3-027AB476E8EE}"/>
                </a:ext>
              </a:extLst>
            </p:cNvPr>
            <p:cNvSpPr/>
            <p:nvPr/>
          </p:nvSpPr>
          <p:spPr>
            <a:xfrm>
              <a:off x="2851970" y="3805229"/>
              <a:ext cx="481563" cy="4815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36" name="Heart 35">
              <a:extLst>
                <a:ext uri="{FF2B5EF4-FFF2-40B4-BE49-F238E27FC236}">
                  <a16:creationId xmlns:a16="http://schemas.microsoft.com/office/drawing/2014/main" id="{214FD16F-5F3E-1AB0-880C-00813F5C8A3E}"/>
                </a:ext>
              </a:extLst>
            </p:cNvPr>
            <p:cNvSpPr/>
            <p:nvPr/>
          </p:nvSpPr>
          <p:spPr>
            <a:xfrm>
              <a:off x="2959627" y="3948444"/>
              <a:ext cx="266247" cy="266247"/>
            </a:xfrm>
            <a:prstGeom prst="hear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E85D4F5-C263-F83D-D35F-B39E8825B5FA}"/>
              </a:ext>
            </a:extLst>
          </p:cNvPr>
          <p:cNvSpPr txBox="1"/>
          <p:nvPr/>
        </p:nvSpPr>
        <p:spPr>
          <a:xfrm>
            <a:off x="865669" y="1157250"/>
            <a:ext cx="11248218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Symbol" panose="05050102010706020507" pitchFamily="18" charset="2"/>
              <a:buChar char=""/>
            </a:pPr>
            <a:endParaRPr lang="en-US" sz="2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Event delivered what I have expected. Congrats to Mr. Botelho who managed event in a productive way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Great experience as always! Liked very much the cargo panel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The best event to connect with the C-levels of the LATAM &amp; Caribbean aviation markets.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Great networking and access to airline leaders in a fantastic Latin American city that truly represents the greatness of the region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So good. Interact with decision makers has productive results since we are able to talk on strategic proposals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s-VE" sz="2000" dirty="0">
                <a:solidFill>
                  <a:schemeClr val="bg1"/>
                </a:solidFill>
                <a:latin typeface="Calibri" panose="020F0502020204030204" pitchFamily="34" charset="0"/>
              </a:rPr>
              <a:t>Un aspecto que me pareció muy bueno, y que en particular me ayudó en la cobertura, fue el que las fotos de cada jornada se subieran a Flickr. Muy buena decisión en el caso de quienes mandamos notas del día a día y que necesitamos ciertos tamaños específicos. Eso sería muy bueno mantenerlo.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s-VE" sz="2000" dirty="0">
                <a:solidFill>
                  <a:schemeClr val="bg1"/>
                </a:solidFill>
                <a:latin typeface="Calibri" panose="020F0502020204030204" pitchFamily="34" charset="0"/>
              </a:rPr>
              <a:t>También creo que hubo buen equilibrio entre los paneles y las conferencias de prensa, lo que nos permitió movernos entre unos y otros. Las conferencias de prensa creo que son un buen espacio para anuncios de la industria.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130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>
            <a:extLst>
              <a:ext uri="{FF2B5EF4-FFF2-40B4-BE49-F238E27FC236}">
                <a16:creationId xmlns:a16="http://schemas.microsoft.com/office/drawing/2014/main" id="{B01C0A76-686D-9520-393C-EDAECEBE46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6" r="126"/>
          <a:stretch/>
        </p:blipFill>
        <p:spPr bwMode="auto">
          <a:xfrm>
            <a:off x="0" y="256309"/>
            <a:ext cx="4157088" cy="634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1F1FDE5-39FA-6ED9-0D88-166D03CE94DC}"/>
              </a:ext>
            </a:extLst>
          </p:cNvPr>
          <p:cNvSpPr/>
          <p:nvPr/>
        </p:nvSpPr>
        <p:spPr>
          <a:xfrm>
            <a:off x="4631927" y="975384"/>
            <a:ext cx="6814836" cy="3639127"/>
          </a:xfrm>
          <a:prstGeom prst="roundRect">
            <a:avLst>
              <a:gd name="adj" fmla="val 3741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5D90569-5EA4-EFBF-B872-8D32718106E5}"/>
              </a:ext>
            </a:extLst>
          </p:cNvPr>
          <p:cNvSpPr/>
          <p:nvPr/>
        </p:nvSpPr>
        <p:spPr>
          <a:xfrm>
            <a:off x="897527" y="1564134"/>
            <a:ext cx="10549236" cy="4535054"/>
          </a:xfrm>
          <a:prstGeom prst="roundRect">
            <a:avLst>
              <a:gd name="adj" fmla="val 37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17ABA8-F56D-060E-AF0E-2A41472AFC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22510" y="3673923"/>
            <a:ext cx="4202124" cy="480242"/>
          </a:xfrm>
          <a:prstGeom prst="rect">
            <a:avLst/>
          </a:prstGeom>
        </p:spPr>
      </p:pic>
      <p:pic>
        <p:nvPicPr>
          <p:cNvPr id="6" name="Picture 4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4C9FF8C6-B93B-2169-687A-EE366AF8F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952" y="279851"/>
            <a:ext cx="1313741" cy="41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6F7D549-FA71-6FA5-6DDA-8EA585984DA9}"/>
              </a:ext>
            </a:extLst>
          </p:cNvPr>
          <p:cNvSpPr txBox="1"/>
          <p:nvPr/>
        </p:nvSpPr>
        <p:spPr>
          <a:xfrm>
            <a:off x="4776787" y="991757"/>
            <a:ext cx="654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 </a:t>
            </a:r>
            <a:r>
              <a:rPr lang="es-VE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survey</a:t>
            </a:r>
            <a:r>
              <a:rPr lang="es-V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VE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participants</a:t>
            </a:r>
            <a:r>
              <a:rPr lang="es-V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E7761F-AE72-C57C-B2A3-73DD87AB76CD}"/>
              </a:ext>
            </a:extLst>
          </p:cNvPr>
          <p:cNvSpPr txBox="1"/>
          <p:nvPr/>
        </p:nvSpPr>
        <p:spPr>
          <a:xfrm>
            <a:off x="7342049" y="2333956"/>
            <a:ext cx="368152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Supplier</a:t>
            </a:r>
          </a:p>
          <a:p>
            <a:r>
              <a:rPr lang="fr-FR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irline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Press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ponsor</a:t>
            </a:r>
          </a:p>
          <a:p>
            <a:r>
              <a:rPr lang="fr-FR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Civil Aviation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Authority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Industry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Association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irport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group of people in a room&#10;&#10;Description automatically generated">
            <a:extLst>
              <a:ext uri="{FF2B5EF4-FFF2-40B4-BE49-F238E27FC236}">
                <a16:creationId xmlns:a16="http://schemas.microsoft.com/office/drawing/2014/main" id="{592EDD36-CCF5-BCE5-BD49-36A5869DF7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33"/>
          <a:stretch/>
        </p:blipFill>
        <p:spPr>
          <a:xfrm>
            <a:off x="1016639" y="2281822"/>
            <a:ext cx="6036881" cy="309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58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>
            <a:extLst>
              <a:ext uri="{FF2B5EF4-FFF2-40B4-BE49-F238E27FC236}">
                <a16:creationId xmlns:a16="http://schemas.microsoft.com/office/drawing/2014/main" id="{7084758F-22D6-42BF-D9F6-54BFBBD985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6" r="126"/>
          <a:stretch/>
        </p:blipFill>
        <p:spPr bwMode="auto">
          <a:xfrm rot="5400000">
            <a:off x="6918437" y="-1094147"/>
            <a:ext cx="4157088" cy="634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7463311-26A2-A4BD-1079-A7A516BDEAF6}"/>
              </a:ext>
            </a:extLst>
          </p:cNvPr>
          <p:cNvSpPr/>
          <p:nvPr/>
        </p:nvSpPr>
        <p:spPr>
          <a:xfrm>
            <a:off x="1734491" y="3461742"/>
            <a:ext cx="6814836" cy="3097853"/>
          </a:xfrm>
          <a:prstGeom prst="roundRect">
            <a:avLst>
              <a:gd name="adj" fmla="val 374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4103CF6-C2B6-3CAF-A59D-C7B83ED06120}"/>
              </a:ext>
            </a:extLst>
          </p:cNvPr>
          <p:cNvSpPr/>
          <p:nvPr/>
        </p:nvSpPr>
        <p:spPr>
          <a:xfrm>
            <a:off x="4559347" y="3476672"/>
            <a:ext cx="7011702" cy="3082923"/>
          </a:xfrm>
          <a:prstGeom prst="roundRect">
            <a:avLst>
              <a:gd name="adj" fmla="val 37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C532065-B7DE-95D8-69A8-0F5FB0F5A2F5}"/>
              </a:ext>
            </a:extLst>
          </p:cNvPr>
          <p:cNvSpPr/>
          <p:nvPr/>
        </p:nvSpPr>
        <p:spPr>
          <a:xfrm>
            <a:off x="1734491" y="262857"/>
            <a:ext cx="6814836" cy="3097853"/>
          </a:xfrm>
          <a:prstGeom prst="roundRect">
            <a:avLst>
              <a:gd name="adj" fmla="val 3741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5BC07ED-46C8-F9F3-7B17-8E053518CE47}"/>
              </a:ext>
            </a:extLst>
          </p:cNvPr>
          <p:cNvSpPr/>
          <p:nvPr/>
        </p:nvSpPr>
        <p:spPr>
          <a:xfrm>
            <a:off x="4559347" y="262857"/>
            <a:ext cx="7011702" cy="3112783"/>
          </a:xfrm>
          <a:prstGeom prst="roundRect">
            <a:avLst>
              <a:gd name="adj" fmla="val 37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0A5A62-7750-8376-7ADA-54A3E3670497}"/>
              </a:ext>
            </a:extLst>
          </p:cNvPr>
          <p:cNvSpPr txBox="1"/>
          <p:nvPr/>
        </p:nvSpPr>
        <p:spPr>
          <a:xfrm>
            <a:off x="1879352" y="1124437"/>
            <a:ext cx="2819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Conference Agenda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2B0161-0759-5960-6B72-06513D7D7A33}"/>
              </a:ext>
            </a:extLst>
          </p:cNvPr>
          <p:cNvSpPr txBox="1"/>
          <p:nvPr/>
        </p:nvSpPr>
        <p:spPr>
          <a:xfrm>
            <a:off x="1879352" y="4657775"/>
            <a:ext cx="2452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14EA97A-A3A9-EC4E-F939-58C8D2A71B6C}"/>
              </a:ext>
            </a:extLst>
          </p:cNvPr>
          <p:cNvSpPr/>
          <p:nvPr/>
        </p:nvSpPr>
        <p:spPr>
          <a:xfrm flipH="1">
            <a:off x="-2" y="1893456"/>
            <a:ext cx="785094" cy="4964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5A46EA1-29BE-89C5-BBD1-9D1ACD138B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65771" y="4168361"/>
            <a:ext cx="4345554" cy="496634"/>
          </a:xfrm>
          <a:prstGeom prst="rect">
            <a:avLst/>
          </a:prstGeom>
        </p:spPr>
      </p:pic>
      <p:pic>
        <p:nvPicPr>
          <p:cNvPr id="2" name="Picture 4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CBE1A7B8-4A1A-B291-00A3-ECEFF02C2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88" y="275711"/>
            <a:ext cx="1313741" cy="41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" name="Chart 40">
            <a:extLst>
              <a:ext uri="{FF2B5EF4-FFF2-40B4-BE49-F238E27FC236}">
                <a16:creationId xmlns:a16="http://schemas.microsoft.com/office/drawing/2014/main" id="{313E284B-5EA0-4165-0EDD-A63F0856B1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4797525"/>
              </p:ext>
            </p:extLst>
          </p:nvPr>
        </p:nvGraphicFramePr>
        <p:xfrm>
          <a:off x="5246684" y="694154"/>
          <a:ext cx="4496391" cy="2268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0" name="Chart 49">
            <a:extLst>
              <a:ext uri="{FF2B5EF4-FFF2-40B4-BE49-F238E27FC236}">
                <a16:creationId xmlns:a16="http://schemas.microsoft.com/office/drawing/2014/main" id="{663833B2-B09C-44BB-CF63-A16CAD4A15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2726046"/>
              </p:ext>
            </p:extLst>
          </p:nvPr>
        </p:nvGraphicFramePr>
        <p:xfrm>
          <a:off x="5246683" y="4046954"/>
          <a:ext cx="4496391" cy="2268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168215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>
            <a:extLst>
              <a:ext uri="{FF2B5EF4-FFF2-40B4-BE49-F238E27FC236}">
                <a16:creationId xmlns:a16="http://schemas.microsoft.com/office/drawing/2014/main" id="{7084758F-22D6-42BF-D9F6-54BFBBD985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6" r="126"/>
          <a:stretch/>
        </p:blipFill>
        <p:spPr bwMode="auto">
          <a:xfrm rot="5400000">
            <a:off x="6918437" y="-1094147"/>
            <a:ext cx="4157088" cy="634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7463311-26A2-A4BD-1079-A7A516BDEAF6}"/>
              </a:ext>
            </a:extLst>
          </p:cNvPr>
          <p:cNvSpPr/>
          <p:nvPr/>
        </p:nvSpPr>
        <p:spPr>
          <a:xfrm>
            <a:off x="1734491" y="3461742"/>
            <a:ext cx="6814836" cy="3097853"/>
          </a:xfrm>
          <a:prstGeom prst="roundRect">
            <a:avLst>
              <a:gd name="adj" fmla="val 374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4103CF6-C2B6-3CAF-A59D-C7B83ED06120}"/>
              </a:ext>
            </a:extLst>
          </p:cNvPr>
          <p:cNvSpPr/>
          <p:nvPr/>
        </p:nvSpPr>
        <p:spPr>
          <a:xfrm>
            <a:off x="4559347" y="3476672"/>
            <a:ext cx="7011702" cy="3082923"/>
          </a:xfrm>
          <a:prstGeom prst="roundRect">
            <a:avLst>
              <a:gd name="adj" fmla="val 37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C532065-B7DE-95D8-69A8-0F5FB0F5A2F5}"/>
              </a:ext>
            </a:extLst>
          </p:cNvPr>
          <p:cNvSpPr/>
          <p:nvPr/>
        </p:nvSpPr>
        <p:spPr>
          <a:xfrm>
            <a:off x="1734491" y="262857"/>
            <a:ext cx="6814836" cy="3097853"/>
          </a:xfrm>
          <a:prstGeom prst="roundRect">
            <a:avLst>
              <a:gd name="adj" fmla="val 3741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5BC07ED-46C8-F9F3-7B17-8E053518CE47}"/>
              </a:ext>
            </a:extLst>
          </p:cNvPr>
          <p:cNvSpPr/>
          <p:nvPr/>
        </p:nvSpPr>
        <p:spPr>
          <a:xfrm>
            <a:off x="4559347" y="262857"/>
            <a:ext cx="7011702" cy="3112783"/>
          </a:xfrm>
          <a:prstGeom prst="roundRect">
            <a:avLst>
              <a:gd name="adj" fmla="val 37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14EA97A-A3A9-EC4E-F939-58C8D2A71B6C}"/>
              </a:ext>
            </a:extLst>
          </p:cNvPr>
          <p:cNvSpPr/>
          <p:nvPr/>
        </p:nvSpPr>
        <p:spPr>
          <a:xfrm flipH="1">
            <a:off x="-2" y="1893456"/>
            <a:ext cx="785094" cy="4964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5A46EA1-29BE-89C5-BBD1-9D1ACD138B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65771" y="4168361"/>
            <a:ext cx="4345554" cy="496634"/>
          </a:xfrm>
          <a:prstGeom prst="rect">
            <a:avLst/>
          </a:prstGeom>
        </p:spPr>
      </p:pic>
      <p:pic>
        <p:nvPicPr>
          <p:cNvPr id="2" name="Picture 4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CBE1A7B8-4A1A-B291-00A3-ECEFF02C2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88" y="275711"/>
            <a:ext cx="1313741" cy="41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4342F5-5102-0F8B-306D-B97610739A8B}"/>
              </a:ext>
            </a:extLst>
          </p:cNvPr>
          <p:cNvSpPr txBox="1"/>
          <p:nvPr/>
        </p:nvSpPr>
        <p:spPr>
          <a:xfrm>
            <a:off x="1879352" y="1202392"/>
            <a:ext cx="2819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Hotel Booking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E8C2D7-9DFE-2A54-9419-205EF9A84864}"/>
              </a:ext>
            </a:extLst>
          </p:cNvPr>
          <p:cNvSpPr txBox="1"/>
          <p:nvPr/>
        </p:nvSpPr>
        <p:spPr>
          <a:xfrm>
            <a:off x="1877250" y="4657775"/>
            <a:ext cx="2452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Events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2042E2D-5F19-7A22-C331-33B2E1BA4F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5363218"/>
              </p:ext>
            </p:extLst>
          </p:nvPr>
        </p:nvGraphicFramePr>
        <p:xfrm>
          <a:off x="5246684" y="694154"/>
          <a:ext cx="4496391" cy="2268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94DE824-18F7-E9BC-31F8-CF1B542FEC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2243026"/>
              </p:ext>
            </p:extLst>
          </p:nvPr>
        </p:nvGraphicFramePr>
        <p:xfrm>
          <a:off x="5246683" y="4046954"/>
          <a:ext cx="4496391" cy="2268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856050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>
            <a:extLst>
              <a:ext uri="{FF2B5EF4-FFF2-40B4-BE49-F238E27FC236}">
                <a16:creationId xmlns:a16="http://schemas.microsoft.com/office/drawing/2014/main" id="{5DDC0FF0-CBEC-0E8D-6A49-EA2CFFADC6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6" r="126"/>
          <a:stretch/>
        </p:blipFill>
        <p:spPr bwMode="auto">
          <a:xfrm rot="5400000">
            <a:off x="6918437" y="-1094147"/>
            <a:ext cx="4157088" cy="634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CE2AFB0-B713-6704-C99D-2F929BC35885}"/>
              </a:ext>
            </a:extLst>
          </p:cNvPr>
          <p:cNvSpPr/>
          <p:nvPr/>
        </p:nvSpPr>
        <p:spPr>
          <a:xfrm flipH="1">
            <a:off x="-2" y="1893456"/>
            <a:ext cx="785094" cy="4964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097A128-73CA-DADE-ED36-6AB4534BAB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65771" y="4168361"/>
            <a:ext cx="4345554" cy="496634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021E423-BAA4-AFEE-AE55-DA59A40158E2}"/>
              </a:ext>
            </a:extLst>
          </p:cNvPr>
          <p:cNvSpPr/>
          <p:nvPr/>
        </p:nvSpPr>
        <p:spPr>
          <a:xfrm>
            <a:off x="1309618" y="1976910"/>
            <a:ext cx="6814836" cy="3097853"/>
          </a:xfrm>
          <a:prstGeom prst="roundRect">
            <a:avLst>
              <a:gd name="adj" fmla="val 3741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C433BB-279A-D9EF-74F6-A42813CE31FC}"/>
              </a:ext>
            </a:extLst>
          </p:cNvPr>
          <p:cNvSpPr txBox="1"/>
          <p:nvPr/>
        </p:nvSpPr>
        <p:spPr>
          <a:xfrm>
            <a:off x="1455014" y="2951946"/>
            <a:ext cx="34176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Attending ALTA FORUM was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79D792B-894B-7635-E200-E7CD701BA818}"/>
              </a:ext>
            </a:extLst>
          </p:cNvPr>
          <p:cNvSpPr/>
          <p:nvPr/>
        </p:nvSpPr>
        <p:spPr>
          <a:xfrm>
            <a:off x="4763463" y="1971087"/>
            <a:ext cx="7011702" cy="3112783"/>
          </a:xfrm>
          <a:prstGeom prst="roundRect">
            <a:avLst>
              <a:gd name="adj" fmla="val 37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3" name="Picture 4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DF83BBEA-32A7-E738-E590-D6C2DF386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88" y="275711"/>
            <a:ext cx="1313741" cy="41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1333D44A-6796-A7A4-9C66-F86E0F77AC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9320272"/>
              </p:ext>
            </p:extLst>
          </p:nvPr>
        </p:nvGraphicFramePr>
        <p:xfrm>
          <a:off x="5694521" y="2450982"/>
          <a:ext cx="4496391" cy="2268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40546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id="{4177ACCE-EA06-D571-2221-7016D1F4B9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6" r="11322"/>
          <a:stretch/>
        </p:blipFill>
        <p:spPr bwMode="auto">
          <a:xfrm>
            <a:off x="9966156" y="0"/>
            <a:ext cx="22258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71F3FF2-6276-0F1C-CCAE-F33175AE67EF}"/>
              </a:ext>
            </a:extLst>
          </p:cNvPr>
          <p:cNvSpPr/>
          <p:nvPr/>
        </p:nvSpPr>
        <p:spPr>
          <a:xfrm rot="5400000" flipH="1">
            <a:off x="6125423" y="-4180751"/>
            <a:ext cx="550755" cy="11582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17ABA8-F56D-060E-AF0E-2A41472AFC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49" y="1387113"/>
            <a:ext cx="4202124" cy="4802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BBB9E6-BF05-0E4C-3D23-B6372F4C277C}"/>
              </a:ext>
            </a:extLst>
          </p:cNvPr>
          <p:cNvSpPr txBox="1"/>
          <p:nvPr/>
        </p:nvSpPr>
        <p:spPr>
          <a:xfrm>
            <a:off x="488600" y="510744"/>
            <a:ext cx="5044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5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TOPICS FOR </a:t>
            </a:r>
            <a:r>
              <a:rPr lang="es-VE" sz="54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35E316-CA35-1CE2-E406-92CF44A604E2}"/>
              </a:ext>
            </a:extLst>
          </p:cNvPr>
          <p:cNvSpPr txBox="1"/>
          <p:nvPr/>
        </p:nvSpPr>
        <p:spPr>
          <a:xfrm>
            <a:off x="826922" y="2401579"/>
            <a:ext cx="52690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State regulation and oversight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More on what airlines vision are for passenger experience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More "Future-oriented" topics linked to innovation, transformation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New trends for retailing, like NDC and One Order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AI applicable to MRO services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EC25D3-A409-C032-C25C-90B09490724A}"/>
              </a:ext>
            </a:extLst>
          </p:cNvPr>
          <p:cNvSpPr txBox="1"/>
          <p:nvPr/>
        </p:nvSpPr>
        <p:spPr>
          <a:xfrm>
            <a:off x="6359504" y="2401579"/>
            <a:ext cx="50055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Distribution strategies, digital transformation and new technologies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What airlines are thinking about Cabin Experience for their passengers such as entertainment, Wi-Fi,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etc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MRO development in the region: A/C, engine, components</a:t>
            </a:r>
            <a:endParaRPr lang="es-VE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35EFA75-5F1A-70AB-6E2D-749A5F0A6577}"/>
              </a:ext>
            </a:extLst>
          </p:cNvPr>
          <p:cNvCxnSpPr/>
          <p:nvPr/>
        </p:nvCxnSpPr>
        <p:spPr>
          <a:xfrm>
            <a:off x="6172666" y="2521527"/>
            <a:ext cx="0" cy="3260437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CD1837-54BE-3347-00CD-85AB20DE01EF}"/>
              </a:ext>
            </a:extLst>
          </p:cNvPr>
          <p:cNvCxnSpPr/>
          <p:nvPr/>
        </p:nvCxnSpPr>
        <p:spPr>
          <a:xfrm>
            <a:off x="646546" y="2521527"/>
            <a:ext cx="0" cy="3260437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" name="Picture 4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3248CFA6-0843-3C39-9206-42E5F868C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952" y="279851"/>
            <a:ext cx="1313741" cy="41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916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id="{4177ACCE-EA06-D571-2221-7016D1F4B9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6" r="11322"/>
          <a:stretch/>
        </p:blipFill>
        <p:spPr bwMode="auto">
          <a:xfrm>
            <a:off x="9966156" y="0"/>
            <a:ext cx="22258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71F3FF2-6276-0F1C-CCAE-F33175AE67EF}"/>
              </a:ext>
            </a:extLst>
          </p:cNvPr>
          <p:cNvSpPr/>
          <p:nvPr/>
        </p:nvSpPr>
        <p:spPr>
          <a:xfrm rot="5400000" flipH="1">
            <a:off x="6125423" y="-4180751"/>
            <a:ext cx="550755" cy="11582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17ABA8-F56D-060E-AF0E-2A41472AFC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49" y="1387113"/>
            <a:ext cx="4202124" cy="4802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BBB9E6-BF05-0E4C-3D23-B6372F4C277C}"/>
              </a:ext>
            </a:extLst>
          </p:cNvPr>
          <p:cNvSpPr txBox="1"/>
          <p:nvPr/>
        </p:nvSpPr>
        <p:spPr>
          <a:xfrm>
            <a:off x="488600" y="510744"/>
            <a:ext cx="84795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5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SUGGESTIONS FOR </a:t>
            </a:r>
            <a:r>
              <a:rPr lang="es-VE" sz="54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35E316-CA35-1CE2-E406-92CF44A604E2}"/>
              </a:ext>
            </a:extLst>
          </p:cNvPr>
          <p:cNvSpPr txBox="1"/>
          <p:nvPr/>
        </p:nvSpPr>
        <p:spPr>
          <a:xfrm>
            <a:off x="826922" y="2401579"/>
            <a:ext cx="526907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Brazil should be on the radar for a future event </a:t>
            </a:r>
          </a:p>
          <a:p>
            <a:pPr marL="457200" marR="0" lvl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My recommendation is to consider during the gala dinner the participation of folklore</a:t>
            </a:r>
          </a:p>
          <a:p>
            <a:pPr marL="457200" marR="0" lvl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Would be great to include Breakfast in the exhibition area for both days and cover costs with additional sponsorship</a:t>
            </a:r>
          </a:p>
          <a:p>
            <a:pPr marL="457200" marR="0" lvl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More participation from other airlines of the region like,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Volaris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, Viva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Aerobus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Arajet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457200" marR="0" lvl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Upcoming conferences: LIMA</a:t>
            </a:r>
          </a:p>
          <a:p>
            <a:pPr marL="457200" marR="0" lvl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Mini workshops in smaller rooms to go into more details on some topics regarding the business</a:t>
            </a:r>
          </a:p>
          <a:p>
            <a:pPr marL="457200" marR="0" lvl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EC25D3-A409-C032-C25C-90B09490724A}"/>
              </a:ext>
            </a:extLst>
          </p:cNvPr>
          <p:cNvSpPr txBox="1"/>
          <p:nvPr/>
        </p:nvSpPr>
        <p:spPr>
          <a:xfrm>
            <a:off x="6359504" y="2401579"/>
            <a:ext cx="510018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The Cocktail and Dinner entertainment was amazing, but it was so loud that it makes networking conversations difficult.  Otherwise the event was well done</a:t>
            </a:r>
          </a:p>
          <a:p>
            <a:pPr marL="457200" marR="0" lvl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Instead of the presentation of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Oxdord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 Economics, I would suggest to bring Michael Lindberg (DB) back regarding the economic analysis</a:t>
            </a:r>
          </a:p>
          <a:p>
            <a:pPr marL="457200" marR="0" lvl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It would be great that ALTA consider in the press conference a review for each country. For next conferences please consider more authorities as speakers in the different panels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35EFA75-5F1A-70AB-6E2D-749A5F0A6577}"/>
              </a:ext>
            </a:extLst>
          </p:cNvPr>
          <p:cNvCxnSpPr/>
          <p:nvPr/>
        </p:nvCxnSpPr>
        <p:spPr>
          <a:xfrm>
            <a:off x="6172666" y="2521527"/>
            <a:ext cx="0" cy="3260437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CD1837-54BE-3347-00CD-85AB20DE01EF}"/>
              </a:ext>
            </a:extLst>
          </p:cNvPr>
          <p:cNvCxnSpPr/>
          <p:nvPr/>
        </p:nvCxnSpPr>
        <p:spPr>
          <a:xfrm>
            <a:off x="646546" y="2521527"/>
            <a:ext cx="0" cy="3260437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" name="Picture 4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3248CFA6-0843-3C39-9206-42E5F868C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952" y="279851"/>
            <a:ext cx="1313741" cy="41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717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id="{4177ACCE-EA06-D571-2221-7016D1F4B9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6" r="11322"/>
          <a:stretch/>
        </p:blipFill>
        <p:spPr bwMode="auto">
          <a:xfrm>
            <a:off x="9966156" y="0"/>
            <a:ext cx="22258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71F3FF2-6276-0F1C-CCAE-F33175AE67EF}"/>
              </a:ext>
            </a:extLst>
          </p:cNvPr>
          <p:cNvSpPr/>
          <p:nvPr/>
        </p:nvSpPr>
        <p:spPr>
          <a:xfrm rot="5400000" flipH="1">
            <a:off x="6004424" y="-4671919"/>
            <a:ext cx="550755" cy="11582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17ABA8-F56D-060E-AF0E-2A41472AFC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50" y="895945"/>
            <a:ext cx="4202124" cy="4802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35E316-CA35-1CE2-E406-92CF44A604E2}"/>
              </a:ext>
            </a:extLst>
          </p:cNvPr>
          <p:cNvSpPr txBox="1"/>
          <p:nvPr/>
        </p:nvSpPr>
        <p:spPr>
          <a:xfrm>
            <a:off x="826922" y="1379604"/>
            <a:ext cx="1087647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Hotel comments</a:t>
            </a:r>
            <a:endParaRPr lang="en-US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The hotel was in the process of remodeling, so the experience as such was not the best</a:t>
            </a:r>
          </a:p>
          <a:p>
            <a:pPr marL="457200" marR="0" lvl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There were some mechanical issues at the hotel (the elevators) that made it difficult to get where I needed to be sometimes.</a:t>
            </a:r>
          </a:p>
          <a:p>
            <a:pPr marL="457200" marR="0" lvl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VE" sz="2000" dirty="0">
                <a:solidFill>
                  <a:schemeClr val="bg1"/>
                </a:solidFill>
                <a:latin typeface="Calibri" panose="020F0502020204030204" pitchFamily="34" charset="0"/>
              </a:rPr>
              <a:t>Hotel sede CARISIMO y poco funcional.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457200" marR="0" lvl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The hotel's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wifi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 was not working appropriately.</a:t>
            </a:r>
          </a:p>
          <a:p>
            <a:pPr marL="457200" marR="0" lvl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The hotel charges additional costs that are not informed accurately when booking. I suggest checking with the hotel next year that they don't charge any additional to the room like doorbell, cleaning, resort fee, tax fee, etc.</a:t>
            </a:r>
          </a:p>
          <a:p>
            <a:pPr marL="457200" marR="0" lvl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Cancun was too expensive, taxis are brutal expensive, hotel internet was poor. Suggest that next time should make a better evaluation of the hotel and the city. Maybe cities like Buenos Aires or Quito must be considered for next events</a:t>
            </a:r>
          </a:p>
          <a:p>
            <a:pPr marL="457200" marR="0" lvl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We have lived some inconvenience with the hotel regarding a stay with breakfast since there was not an option of bed and breakfast . That's why, we chose public package instead of discounted package</a:t>
            </a:r>
          </a:p>
          <a:p>
            <a:pPr marL="457200" marR="0" lvl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CD1837-54BE-3347-00CD-85AB20DE01EF}"/>
              </a:ext>
            </a:extLst>
          </p:cNvPr>
          <p:cNvCxnSpPr/>
          <p:nvPr/>
        </p:nvCxnSpPr>
        <p:spPr>
          <a:xfrm>
            <a:off x="646546" y="2521527"/>
            <a:ext cx="0" cy="3260437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" name="Picture 4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3248CFA6-0843-3C39-9206-42E5F868C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952" y="279851"/>
            <a:ext cx="1313741" cy="41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946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id="{4177ACCE-EA06-D571-2221-7016D1F4B9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6" r="11322"/>
          <a:stretch/>
        </p:blipFill>
        <p:spPr bwMode="auto">
          <a:xfrm>
            <a:off x="9966156" y="0"/>
            <a:ext cx="22258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71F3FF2-6276-0F1C-CCAE-F33175AE67EF}"/>
              </a:ext>
            </a:extLst>
          </p:cNvPr>
          <p:cNvSpPr/>
          <p:nvPr/>
        </p:nvSpPr>
        <p:spPr>
          <a:xfrm rot="5400000" flipH="1">
            <a:off x="6004424" y="-4671919"/>
            <a:ext cx="550755" cy="11582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17ABA8-F56D-060E-AF0E-2A41472AFC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50" y="895945"/>
            <a:ext cx="4202124" cy="480242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CD1837-54BE-3347-00CD-85AB20DE01EF}"/>
              </a:ext>
            </a:extLst>
          </p:cNvPr>
          <p:cNvCxnSpPr/>
          <p:nvPr/>
        </p:nvCxnSpPr>
        <p:spPr>
          <a:xfrm>
            <a:off x="646546" y="2521527"/>
            <a:ext cx="0" cy="3260437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" name="Picture 4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3248CFA6-0843-3C39-9206-42E5F868C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952" y="279851"/>
            <a:ext cx="1313741" cy="41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B20DC3-67E0-8C7E-1FE9-A87CE432E839}"/>
              </a:ext>
            </a:extLst>
          </p:cNvPr>
          <p:cNvSpPr txBox="1"/>
          <p:nvPr/>
        </p:nvSpPr>
        <p:spPr>
          <a:xfrm>
            <a:off x="826923" y="1911887"/>
            <a:ext cx="91392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Negative comments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Bahamas is not a good choice for the next meeting. A bigger aviation hub may be selected.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Non-members have short to non-access to airline's members.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Had not enough 1:1 meetings with C-Suite executives with the desired airlines, as requested to ALTA well in advance of this event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Expected more access to airline executives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I wish we had more opportunities to talk to airline's members</a:t>
            </a:r>
          </a:p>
        </p:txBody>
      </p:sp>
    </p:spTree>
    <p:extLst>
      <p:ext uri="{BB962C8B-B14F-4D97-AF65-F5344CB8AC3E}">
        <p14:creationId xmlns:p14="http://schemas.microsoft.com/office/powerpoint/2010/main" val="557549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1291</Words>
  <Application>Microsoft Office PowerPoint</Application>
  <PresentationFormat>Widescreen</PresentationFormat>
  <Paragraphs>106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Martha Hernandez</dc:creator>
  <cp:lastModifiedBy>Nicole Lorca</cp:lastModifiedBy>
  <cp:revision>52</cp:revision>
  <dcterms:created xsi:type="dcterms:W3CDTF">2022-11-11T17:08:39Z</dcterms:created>
  <dcterms:modified xsi:type="dcterms:W3CDTF">2023-12-05T03:45:22Z</dcterms:modified>
</cp:coreProperties>
</file>