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8" r:id="rId3"/>
    <p:sldId id="3281" r:id="rId4"/>
    <p:sldId id="3286" r:id="rId5"/>
    <p:sldId id="3280" r:id="rId6"/>
    <p:sldId id="3278" r:id="rId7"/>
    <p:sldId id="3283" r:id="rId8"/>
    <p:sldId id="3287" r:id="rId9"/>
    <p:sldId id="3282" r:id="rId10"/>
    <p:sldId id="327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5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9C5F2-53E6-C1FC-6A7A-278A5E0FB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0A4675-ABD6-EDDB-D013-E79A2EA88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7B55574-3230-8F4F-AFF5-28D54DC8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9715-F747-44E9-8365-69BB012A21EE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8AF195A-B73B-8878-799A-0C5B65E2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E972FAF-1F72-5B80-75D9-B44CB240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29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8A480-F8D6-BB0D-4694-32C5842B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441CB5B-81CB-C973-C667-3834881C0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1E1BA8-862E-F3E2-4551-3E28CD7F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9715-F747-44E9-8365-69BB012A21EE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0D789C7-A8D1-1257-BE0E-A2B0CF78B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D7F5234-E5D1-531C-0A8D-2E25F50A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83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E32BDE-35CD-3D60-87A4-EDFA5A5BB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209221E-6AB3-327C-B1C1-E1844FB68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874AF1E-BC5A-5067-CEA6-9F713173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9715-F747-44E9-8365-69BB012A21EE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E53472E-4AE7-385D-2DDB-5C5C94DFC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368ADE8-4E9D-7CA5-9EBE-C1C00273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31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83F2C1-4C7F-97CB-38D8-02DCF338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018CC0D-92EE-773C-4F00-9CA0F5C8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4CD3D43-62F4-1956-016B-2EAAB4A8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9715-F747-44E9-8365-69BB012A21EE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6337B96-3A7C-0EC7-0367-B226F232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05EAA7D-27FA-92FF-E061-3C7EEF3A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85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1EFBE-D29A-06EE-279F-A25AAB65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A1ACF0B-EE10-A997-D3C8-288434C46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FDA8C4D-2044-7D82-3DEF-752D8E101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9715-F747-44E9-8365-69BB012A21EE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A5AF2F5-95D3-414B-A199-C6F1B9ED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42C5947-25B1-90FB-5359-A6B2CF31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49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D293D-269B-CA67-62F7-F4506E0B7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4698562-BF64-FAEA-C075-A90E761B3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17FA812-61DC-A519-BBB6-99435E810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033079C-D0AB-7110-2A82-6153F1D5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9715-F747-44E9-8365-69BB012A21EE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4D6137A-90A2-6397-4F67-D953E8AB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E34E66F-C088-4B4F-9C18-660F1A01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45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676A0-78F8-03A7-1AC8-C7C6C6BC7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7B4D8B0-1412-C6C9-455E-D790D2BDA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EDC2124-5BFF-33B6-954B-754B369F9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51327E4-14C9-D686-9A31-423D7C765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3CAD3C53-114E-A95A-AFFD-D63ED3BFC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32D59FAF-1E44-42EF-A3BD-378292D7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9715-F747-44E9-8365-69BB012A21EE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8B3B602-958E-65AD-2839-BED330CAA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AB314F1-6786-B581-0BDC-4F6FF165E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87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A5412-FB14-2706-C611-A85A6C2E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4A1F99E0-9885-38AF-8557-ED3FFD26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9715-F747-44E9-8365-69BB012A21EE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0081748-30FA-F7B0-3FE3-E65A9B06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B749973-B3E1-85EC-8D95-CF5431CD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45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88A27F0A-4C3F-11D2-A46E-A0461E84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9715-F747-44E9-8365-69BB012A21EE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E9DA23B-B9F0-F645-AEA8-E2E76409B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9700954-B0BF-CE5D-0B4D-1125F9F5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8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E0BC8-9984-E1F2-4FAC-31CDC753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7B7734E-F5C6-E065-9D50-978918F03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5C30E8-0D96-4A14-FA0E-7938B27A7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E8DC7F4-87F1-23FF-1C83-E2D23661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9715-F747-44E9-8365-69BB012A21EE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4F7B8C8-366F-C9CF-C1CF-D86A8623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55C3D9D-6D40-38F0-049F-ABE66FB35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52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3B354-3892-51F3-EA5B-9927412A4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FC6E1ED4-F53A-E5A0-8B12-8BD4EE8E3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D6107CE-C5CB-1389-49FC-FC7ECEB37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F0731D4-9546-EEC3-2D80-061D7619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9715-F747-44E9-8365-69BB012A21EE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73F03FD-3AE4-4ECC-5503-693A776F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93E4237-C88D-4598-7664-FF3CAC03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13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D81F377A-013A-96F0-71A3-09A5AA1B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E727632-8EBE-E8E2-0753-87F735B80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2A311E0-2228-FE73-802A-EFFADFF20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19715-F747-44E9-8365-69BB012A21EE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A732A2D-21FB-6E6D-C997-BEE35D60A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E98AEF0-D1F2-AEB8-6C64-F0228E1EC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FB164-C5E1-4A03-AA96-9E3563924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99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CAST — Agência Nacional de Aviação Civil (ANAC)">
            <a:extLst>
              <a:ext uri="{FF2B5EF4-FFF2-40B4-BE49-F238E27FC236}">
                <a16:creationId xmlns:a16="http://schemas.microsoft.com/office/drawing/2014/main" id="{C53EC8D0-FC35-7208-FF4D-3E94A9915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89" y="1627683"/>
            <a:ext cx="8868022" cy="360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89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1F3AD4F-67B9-E58C-3D3A-10932D44DE24}"/>
              </a:ext>
            </a:extLst>
          </p:cNvPr>
          <p:cNvSpPr txBox="1">
            <a:spLocks/>
          </p:cNvSpPr>
          <p:nvPr/>
        </p:nvSpPr>
        <p:spPr>
          <a:xfrm>
            <a:off x="4854174" y="2943440"/>
            <a:ext cx="2483652" cy="68095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FIM</a:t>
            </a:r>
            <a:endParaRPr lang="pt-BR" sz="4000" dirty="0">
              <a:latin typeface="+mn-lt"/>
            </a:endParaRPr>
          </a:p>
        </p:txBody>
      </p:sp>
      <p:sp>
        <p:nvSpPr>
          <p:cNvPr id="5" name="Subtítulo 6">
            <a:extLst>
              <a:ext uri="{FF2B5EF4-FFF2-40B4-BE49-F238E27FC236}">
                <a16:creationId xmlns:a16="http://schemas.microsoft.com/office/drawing/2014/main" id="{B5873189-835A-7763-171C-C8329B36ADE8}"/>
              </a:ext>
            </a:extLst>
          </p:cNvPr>
          <p:cNvSpPr txBox="1">
            <a:spLocks/>
          </p:cNvSpPr>
          <p:nvPr/>
        </p:nvSpPr>
        <p:spPr>
          <a:xfrm>
            <a:off x="9980908" y="200536"/>
            <a:ext cx="2009810" cy="461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RUNWAY SAFETY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2" descr="BCAST — Agência Nacional de Aviação Civil (ANAC)">
            <a:extLst>
              <a:ext uri="{FF2B5EF4-FFF2-40B4-BE49-F238E27FC236}">
                <a16:creationId xmlns:a16="http://schemas.microsoft.com/office/drawing/2014/main" id="{224F6211-90ED-B4DC-7EB7-40599F805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2" y="332448"/>
            <a:ext cx="2162256" cy="8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2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455199C-176E-F159-05E9-6DB76382D3B4}"/>
              </a:ext>
            </a:extLst>
          </p:cNvPr>
          <p:cNvSpPr txBox="1"/>
          <p:nvPr/>
        </p:nvSpPr>
        <p:spPr>
          <a:xfrm>
            <a:off x="454275" y="1547982"/>
            <a:ext cx="6740155" cy="517064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marR="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Raul de Souza (ABEAR): Recuperação do pátio e pistas do aeroporto de Porto Alegre (POA)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Alberto Sayão (SIA/ANAC): Gerenciamento de Risco Conjunto (previsto no RBAC 139 EMD 06)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“Ferramenta”</a:t>
            </a:r>
          </a:p>
          <a:p>
            <a:pPr marL="457200" marR="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 Veer-off</a:t>
            </a:r>
          </a:p>
          <a:p>
            <a:pPr marL="457200" marR="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Pistas monitoradas: Empresas aéreas</a:t>
            </a:r>
          </a:p>
          <a:p>
            <a:pPr marL="457200" marR="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8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Planejamento 2025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1F3AD4F-67B9-E58C-3D3A-10932D44DE24}"/>
              </a:ext>
            </a:extLst>
          </p:cNvPr>
          <p:cNvSpPr txBox="1">
            <a:spLocks/>
          </p:cNvSpPr>
          <p:nvPr/>
        </p:nvSpPr>
        <p:spPr>
          <a:xfrm>
            <a:off x="2785018" y="551952"/>
            <a:ext cx="6939777" cy="54906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>
                <a:latin typeface="+mn-lt"/>
              </a:rPr>
              <a:t>AGENDA</a:t>
            </a:r>
            <a:endParaRPr lang="pt-BR" sz="2800" b="1" dirty="0">
              <a:latin typeface="+mn-lt"/>
            </a:endParaRPr>
          </a:p>
        </p:txBody>
      </p:sp>
      <p:sp>
        <p:nvSpPr>
          <p:cNvPr id="5" name="Subtítulo 6">
            <a:extLst>
              <a:ext uri="{FF2B5EF4-FFF2-40B4-BE49-F238E27FC236}">
                <a16:creationId xmlns:a16="http://schemas.microsoft.com/office/drawing/2014/main" id="{B5873189-835A-7763-171C-C8329B36ADE8}"/>
              </a:ext>
            </a:extLst>
          </p:cNvPr>
          <p:cNvSpPr txBox="1">
            <a:spLocks/>
          </p:cNvSpPr>
          <p:nvPr/>
        </p:nvSpPr>
        <p:spPr>
          <a:xfrm>
            <a:off x="9980908" y="640009"/>
            <a:ext cx="2009810" cy="461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RUNWAY SAFETY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2" descr="BCAST — Agência Nacional de Aviação Civil (ANAC)">
            <a:extLst>
              <a:ext uri="{FF2B5EF4-FFF2-40B4-BE49-F238E27FC236}">
                <a16:creationId xmlns:a16="http://schemas.microsoft.com/office/drawing/2014/main" id="{31049E58-2A62-EBC2-BC33-0C4558C5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2" y="332448"/>
            <a:ext cx="2162256" cy="8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D83B7F5-7C12-B5D7-086C-4D3258ABEA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92" r="15560"/>
          <a:stretch/>
        </p:blipFill>
        <p:spPr>
          <a:xfrm>
            <a:off x="7355505" y="2385088"/>
            <a:ext cx="4382220" cy="326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6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5B131-FCE4-45F5-9455-85F65D82B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1B7F034-1077-883C-EF6E-943D0A0AA9B4}"/>
              </a:ext>
            </a:extLst>
          </p:cNvPr>
          <p:cNvSpPr txBox="1">
            <a:spLocks/>
          </p:cNvSpPr>
          <p:nvPr/>
        </p:nvSpPr>
        <p:spPr>
          <a:xfrm>
            <a:off x="2785018" y="502500"/>
            <a:ext cx="6939777" cy="53077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>
                <a:latin typeface="+mn-lt"/>
              </a:rPr>
              <a:t>Raul de Souza – </a:t>
            </a:r>
            <a:r>
              <a:rPr lang="en-US" sz="2800" b="1" i="1" dirty="0">
                <a:latin typeface="+mn-lt"/>
              </a:rPr>
              <a:t>Case</a:t>
            </a:r>
            <a:r>
              <a:rPr lang="en-US" sz="2800" b="1" dirty="0">
                <a:latin typeface="+mn-lt"/>
              </a:rPr>
              <a:t> POA</a:t>
            </a:r>
            <a:endParaRPr lang="pt-BR" sz="2800" b="1" dirty="0">
              <a:latin typeface="+mn-lt"/>
            </a:endParaRPr>
          </a:p>
        </p:txBody>
      </p:sp>
      <p:pic>
        <p:nvPicPr>
          <p:cNvPr id="2" name="Picture 2" descr="BCAST — Agência Nacional de Aviação Civil (ANAC)">
            <a:extLst>
              <a:ext uri="{FF2B5EF4-FFF2-40B4-BE49-F238E27FC236}">
                <a16:creationId xmlns:a16="http://schemas.microsoft.com/office/drawing/2014/main" id="{A9250728-A5C7-A0F6-7722-641272CE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2" y="332448"/>
            <a:ext cx="2162256" cy="8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6">
            <a:extLst>
              <a:ext uri="{FF2B5EF4-FFF2-40B4-BE49-F238E27FC236}">
                <a16:creationId xmlns:a16="http://schemas.microsoft.com/office/drawing/2014/main" id="{F3D1DF44-3653-E7D0-2C53-420FBA00BEA3}"/>
              </a:ext>
            </a:extLst>
          </p:cNvPr>
          <p:cNvSpPr txBox="1">
            <a:spLocks/>
          </p:cNvSpPr>
          <p:nvPr/>
        </p:nvSpPr>
        <p:spPr>
          <a:xfrm>
            <a:off x="9980908" y="640009"/>
            <a:ext cx="2009810" cy="461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RUNWAY SAFETY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3905729-238A-3909-8D27-649FCF946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659" y="1640077"/>
            <a:ext cx="8784494" cy="471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9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E3196-825C-81D0-A3E6-BF740C43F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340A215F-2453-F300-5973-B9B535D77439}"/>
              </a:ext>
            </a:extLst>
          </p:cNvPr>
          <p:cNvSpPr txBox="1">
            <a:spLocks/>
          </p:cNvSpPr>
          <p:nvPr/>
        </p:nvSpPr>
        <p:spPr>
          <a:xfrm>
            <a:off x="2785018" y="502500"/>
            <a:ext cx="6939777" cy="53077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Alberto Sayão (SIA/ANAC)</a:t>
            </a:r>
            <a:endParaRPr lang="pt-BR" sz="2800" b="1" dirty="0">
              <a:latin typeface="+mn-lt"/>
            </a:endParaRPr>
          </a:p>
        </p:txBody>
      </p:sp>
      <p:pic>
        <p:nvPicPr>
          <p:cNvPr id="2" name="Picture 2" descr="BCAST — Agência Nacional de Aviação Civil (ANAC)">
            <a:extLst>
              <a:ext uri="{FF2B5EF4-FFF2-40B4-BE49-F238E27FC236}">
                <a16:creationId xmlns:a16="http://schemas.microsoft.com/office/drawing/2014/main" id="{F8943E4E-5F4C-C027-2249-6E1032879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2" y="332448"/>
            <a:ext cx="2162256" cy="8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6">
            <a:extLst>
              <a:ext uri="{FF2B5EF4-FFF2-40B4-BE49-F238E27FC236}">
                <a16:creationId xmlns:a16="http://schemas.microsoft.com/office/drawing/2014/main" id="{9C18840D-F896-FBF5-ACF9-F93A2D9251C8}"/>
              </a:ext>
            </a:extLst>
          </p:cNvPr>
          <p:cNvSpPr txBox="1">
            <a:spLocks/>
          </p:cNvSpPr>
          <p:nvPr/>
        </p:nvSpPr>
        <p:spPr>
          <a:xfrm>
            <a:off x="9980908" y="640009"/>
            <a:ext cx="2009810" cy="461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RUNWAY SAFETY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5C19AD6-031A-641B-517F-9F51ADCE6C44}"/>
              </a:ext>
            </a:extLst>
          </p:cNvPr>
          <p:cNvSpPr txBox="1"/>
          <p:nvPr/>
        </p:nvSpPr>
        <p:spPr>
          <a:xfrm>
            <a:off x="726470" y="3429000"/>
            <a:ext cx="110568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Gerenciamento de Risco Conjunto</a:t>
            </a:r>
            <a:endParaRPr lang="pt-BR" sz="6000" b="1" dirty="0"/>
          </a:p>
        </p:txBody>
      </p:sp>
    </p:spTree>
    <p:extLst>
      <p:ext uri="{BB962C8B-B14F-4D97-AF65-F5344CB8AC3E}">
        <p14:creationId xmlns:p14="http://schemas.microsoft.com/office/powerpoint/2010/main" val="7762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CEB3D-AA1B-5694-1127-5A8DD2089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EB7B729-504F-E1E9-FFC3-E73F2679A3E0}"/>
              </a:ext>
            </a:extLst>
          </p:cNvPr>
          <p:cNvSpPr txBox="1"/>
          <p:nvPr/>
        </p:nvSpPr>
        <p:spPr>
          <a:xfrm>
            <a:off x="3297567" y="1639538"/>
            <a:ext cx="6005183" cy="150810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Tx/>
              <a:buChar char="-"/>
            </a:pPr>
            <a:r>
              <a:rPr lang="en-US" sz="2400" dirty="0"/>
              <a:t>Institucionalização da Ferramenta (ITA)</a:t>
            </a:r>
          </a:p>
          <a:p>
            <a:pPr marL="457200" indent="-457200" algn="just">
              <a:spcAft>
                <a:spcPts val="1200"/>
              </a:spcAft>
              <a:buFontTx/>
              <a:buChar char="-"/>
            </a:pPr>
            <a:r>
              <a:rPr lang="en-US" sz="2400" dirty="0"/>
              <a:t>TED ANAC &amp; ITA</a:t>
            </a:r>
          </a:p>
          <a:p>
            <a:pPr marL="457200" indent="-457200" algn="just">
              <a:spcAft>
                <a:spcPts val="1200"/>
              </a:spcAft>
              <a:buFontTx/>
              <a:buChar char="-"/>
            </a:pPr>
            <a:r>
              <a:rPr lang="pt-BR" sz="2400" dirty="0">
                <a:solidFill>
                  <a:srgbClr val="FF0000"/>
                </a:solidFill>
                <a:highlight>
                  <a:srgbClr val="FFFF00"/>
                </a:highlight>
              </a:rPr>
              <a:t>PRAZO: muitas etapas a vencer</a:t>
            </a:r>
            <a:endParaRPr lang="en-US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3EEB263-BF1B-397C-A4A6-D497948AE5C4}"/>
              </a:ext>
            </a:extLst>
          </p:cNvPr>
          <p:cNvSpPr txBox="1">
            <a:spLocks/>
          </p:cNvSpPr>
          <p:nvPr/>
        </p:nvSpPr>
        <p:spPr>
          <a:xfrm>
            <a:off x="2785018" y="425833"/>
            <a:ext cx="6939777" cy="90089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+mn-lt"/>
              </a:rPr>
              <a:t>Ferramenta de Diagnóstico para Gerenciamento de Risco de Aeródromos / SIA </a:t>
            </a:r>
            <a:endParaRPr lang="pt-BR" sz="2800" b="1" dirty="0">
              <a:latin typeface="+mn-lt"/>
            </a:endParaRPr>
          </a:p>
        </p:txBody>
      </p:sp>
      <p:pic>
        <p:nvPicPr>
          <p:cNvPr id="2" name="Picture 2" descr="BCAST — Agência Nacional de Aviação Civil (ANAC)">
            <a:extLst>
              <a:ext uri="{FF2B5EF4-FFF2-40B4-BE49-F238E27FC236}">
                <a16:creationId xmlns:a16="http://schemas.microsoft.com/office/drawing/2014/main" id="{0ADE3ED9-0A3F-EEBC-92C8-372D68CCB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2" y="332448"/>
            <a:ext cx="2162256" cy="8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6">
            <a:extLst>
              <a:ext uri="{FF2B5EF4-FFF2-40B4-BE49-F238E27FC236}">
                <a16:creationId xmlns:a16="http://schemas.microsoft.com/office/drawing/2014/main" id="{1FBA4AE4-EE65-4A6E-7E2C-64415C82087B}"/>
              </a:ext>
            </a:extLst>
          </p:cNvPr>
          <p:cNvSpPr txBox="1">
            <a:spLocks/>
          </p:cNvSpPr>
          <p:nvPr/>
        </p:nvSpPr>
        <p:spPr>
          <a:xfrm>
            <a:off x="9980908" y="640009"/>
            <a:ext cx="2009810" cy="461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RUNWAY SAFETY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m 4" descr="Uma imagem com vestuário, pessoa, homem, Vestuário para visibilidade&#10;&#10;Descrição gerada automaticamente">
            <a:extLst>
              <a:ext uri="{FF2B5EF4-FFF2-40B4-BE49-F238E27FC236}">
                <a16:creationId xmlns:a16="http://schemas.microsoft.com/office/drawing/2014/main" id="{70D2525A-F6C2-F5DD-700C-79C3E9CD6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8" y="3533356"/>
            <a:ext cx="4126302" cy="3094727"/>
          </a:xfrm>
          <a:prstGeom prst="rect">
            <a:avLst/>
          </a:prstGeom>
        </p:spPr>
      </p:pic>
      <p:pic>
        <p:nvPicPr>
          <p:cNvPr id="8" name="Imagem 7" descr="Uma imagem com ar livre, céu, pessoa, grupo&#10;&#10;Descrição gerada automaticamente">
            <a:extLst>
              <a:ext uri="{FF2B5EF4-FFF2-40B4-BE49-F238E27FC236}">
                <a16:creationId xmlns:a16="http://schemas.microsoft.com/office/drawing/2014/main" id="{E2F6A151-0EF1-0C13-9F2A-E5CBB97DA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956" y="3758917"/>
            <a:ext cx="3786762" cy="2840071"/>
          </a:xfrm>
          <a:prstGeom prst="rect">
            <a:avLst/>
          </a:prstGeom>
        </p:spPr>
      </p:pic>
      <p:pic>
        <p:nvPicPr>
          <p:cNvPr id="11" name="Imagem 10" descr="Uma imagem com vestuário, cadeira, pessoa, interior&#10;&#10;Descrição gerada automaticamente">
            <a:extLst>
              <a:ext uri="{FF2B5EF4-FFF2-40B4-BE49-F238E27FC236}">
                <a16:creationId xmlns:a16="http://schemas.microsoft.com/office/drawing/2014/main" id="{0B3EDCFA-4E3B-1F4E-B83F-E99E5B4AF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27" y="4113925"/>
            <a:ext cx="3786762" cy="21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6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EDB9F-12DA-3277-2F10-61491DCF3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EDC6C4-E791-E9BF-C9CC-7449E5A0B91E}"/>
              </a:ext>
            </a:extLst>
          </p:cNvPr>
          <p:cNvSpPr txBox="1">
            <a:spLocks/>
          </p:cNvSpPr>
          <p:nvPr/>
        </p:nvSpPr>
        <p:spPr>
          <a:xfrm>
            <a:off x="2785018" y="502500"/>
            <a:ext cx="6939777" cy="53077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>
                <a:latin typeface="+mn-lt"/>
              </a:rPr>
              <a:t>SE VEER-OFF</a:t>
            </a:r>
            <a:endParaRPr lang="pt-BR" sz="2800" b="1" dirty="0">
              <a:latin typeface="+mn-lt"/>
            </a:endParaRPr>
          </a:p>
        </p:txBody>
      </p:sp>
      <p:pic>
        <p:nvPicPr>
          <p:cNvPr id="2" name="Picture 2" descr="BCAST — Agência Nacional de Aviação Civil (ANAC)">
            <a:extLst>
              <a:ext uri="{FF2B5EF4-FFF2-40B4-BE49-F238E27FC236}">
                <a16:creationId xmlns:a16="http://schemas.microsoft.com/office/drawing/2014/main" id="{8782505F-E7FB-1AB7-1CA8-1C86B907C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2" y="332448"/>
            <a:ext cx="2162256" cy="8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6">
            <a:extLst>
              <a:ext uri="{FF2B5EF4-FFF2-40B4-BE49-F238E27FC236}">
                <a16:creationId xmlns:a16="http://schemas.microsoft.com/office/drawing/2014/main" id="{95CDAF1B-B5BE-4F88-72CE-D09C29ADC709}"/>
              </a:ext>
            </a:extLst>
          </p:cNvPr>
          <p:cNvSpPr txBox="1">
            <a:spLocks/>
          </p:cNvSpPr>
          <p:nvPr/>
        </p:nvSpPr>
        <p:spPr>
          <a:xfrm>
            <a:off x="9980908" y="640009"/>
            <a:ext cx="2009810" cy="461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RUNWAY SAFETY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F2D8592-D89B-5020-4AF1-0AEF49758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45" y="1809659"/>
            <a:ext cx="8957909" cy="421014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5805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24FD9-4555-0144-02FF-0605E72EA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5933E6E-F579-A4C5-2622-C93F50CF5D12}"/>
              </a:ext>
            </a:extLst>
          </p:cNvPr>
          <p:cNvSpPr txBox="1">
            <a:spLocks/>
          </p:cNvSpPr>
          <p:nvPr/>
        </p:nvSpPr>
        <p:spPr>
          <a:xfrm>
            <a:off x="2785018" y="502500"/>
            <a:ext cx="6939777" cy="53077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>
                <a:latin typeface="+mn-lt"/>
              </a:rPr>
              <a:t>SE VEER-OFF</a:t>
            </a:r>
            <a:endParaRPr lang="pt-BR" sz="2800" b="1" dirty="0">
              <a:latin typeface="+mn-lt"/>
            </a:endParaRPr>
          </a:p>
        </p:txBody>
      </p:sp>
      <p:pic>
        <p:nvPicPr>
          <p:cNvPr id="2" name="Picture 2" descr="BCAST — Agência Nacional de Aviação Civil (ANAC)">
            <a:extLst>
              <a:ext uri="{FF2B5EF4-FFF2-40B4-BE49-F238E27FC236}">
                <a16:creationId xmlns:a16="http://schemas.microsoft.com/office/drawing/2014/main" id="{D622767F-C959-DF25-2F5E-0D1F60C3A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2" y="332448"/>
            <a:ext cx="2162256" cy="8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6">
            <a:extLst>
              <a:ext uri="{FF2B5EF4-FFF2-40B4-BE49-F238E27FC236}">
                <a16:creationId xmlns:a16="http://schemas.microsoft.com/office/drawing/2014/main" id="{24E7287C-5CA7-A4AE-DA1C-BCE5C2D0CFD8}"/>
              </a:ext>
            </a:extLst>
          </p:cNvPr>
          <p:cNvSpPr txBox="1">
            <a:spLocks/>
          </p:cNvSpPr>
          <p:nvPr/>
        </p:nvSpPr>
        <p:spPr>
          <a:xfrm>
            <a:off x="9980908" y="640009"/>
            <a:ext cx="2009810" cy="461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RUNWAY SAFETY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1EB5627-42E0-185A-DC0A-E1F9B3F2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219" y="1210864"/>
            <a:ext cx="4099561" cy="559534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2959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84705-E88A-AB64-4753-17D7CA863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F374128-B0C8-F611-5ADA-97E484D3E9BA}"/>
              </a:ext>
            </a:extLst>
          </p:cNvPr>
          <p:cNvSpPr txBox="1">
            <a:spLocks/>
          </p:cNvSpPr>
          <p:nvPr/>
        </p:nvSpPr>
        <p:spPr>
          <a:xfrm>
            <a:off x="2785018" y="502500"/>
            <a:ext cx="6939777" cy="53077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>
                <a:latin typeface="+mn-lt"/>
              </a:rPr>
              <a:t>Pistas Monitoradas</a:t>
            </a:r>
            <a:endParaRPr lang="pt-BR" sz="2800" b="1" dirty="0">
              <a:latin typeface="+mn-lt"/>
            </a:endParaRPr>
          </a:p>
        </p:txBody>
      </p:sp>
      <p:pic>
        <p:nvPicPr>
          <p:cNvPr id="2" name="Picture 2" descr="BCAST — Agência Nacional de Aviação Civil (ANAC)">
            <a:extLst>
              <a:ext uri="{FF2B5EF4-FFF2-40B4-BE49-F238E27FC236}">
                <a16:creationId xmlns:a16="http://schemas.microsoft.com/office/drawing/2014/main" id="{3F1A4884-99AA-79E1-F920-8F81B702E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2" y="332448"/>
            <a:ext cx="2162256" cy="8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6">
            <a:extLst>
              <a:ext uri="{FF2B5EF4-FFF2-40B4-BE49-F238E27FC236}">
                <a16:creationId xmlns:a16="http://schemas.microsoft.com/office/drawing/2014/main" id="{5291EA0B-8C31-5028-B09E-2063895677B6}"/>
              </a:ext>
            </a:extLst>
          </p:cNvPr>
          <p:cNvSpPr txBox="1">
            <a:spLocks/>
          </p:cNvSpPr>
          <p:nvPr/>
        </p:nvSpPr>
        <p:spPr>
          <a:xfrm>
            <a:off x="9980908" y="640009"/>
            <a:ext cx="2009810" cy="461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RUNWAY SAFETY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EB1FB06-3F84-76D8-B503-105F42D8C70C}"/>
              </a:ext>
            </a:extLst>
          </p:cNvPr>
          <p:cNvSpPr txBox="1"/>
          <p:nvPr/>
        </p:nvSpPr>
        <p:spPr>
          <a:xfrm>
            <a:off x="1282410" y="2776166"/>
            <a:ext cx="2341234" cy="224676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Tx/>
              <a:buChar char="-"/>
            </a:pPr>
            <a:r>
              <a:rPr lang="en-US" sz="4000" dirty="0"/>
              <a:t>Azul</a:t>
            </a:r>
          </a:p>
          <a:p>
            <a:pPr marL="457200" indent="-457200" algn="just">
              <a:spcAft>
                <a:spcPts val="1200"/>
              </a:spcAft>
              <a:buFontTx/>
              <a:buChar char="-"/>
            </a:pPr>
            <a:r>
              <a:rPr lang="en-US" sz="4000" dirty="0"/>
              <a:t>Gol</a:t>
            </a:r>
          </a:p>
          <a:p>
            <a:pPr marL="457200" indent="-457200" algn="just">
              <a:spcAft>
                <a:spcPts val="1200"/>
              </a:spcAft>
              <a:buFontTx/>
              <a:buChar char="-"/>
            </a:pPr>
            <a:r>
              <a:rPr lang="en-US" sz="4000" dirty="0"/>
              <a:t>LATAM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1F35177-2EBF-263B-548C-A5FD8CBAD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632" y="1849730"/>
            <a:ext cx="6228784" cy="36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3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B563E-B0A6-F870-F342-3E4BF0EF9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8C47766-A287-B573-9BE8-82B65A96A8EE}"/>
              </a:ext>
            </a:extLst>
          </p:cNvPr>
          <p:cNvSpPr txBox="1">
            <a:spLocks/>
          </p:cNvSpPr>
          <p:nvPr/>
        </p:nvSpPr>
        <p:spPr>
          <a:xfrm>
            <a:off x="2785018" y="502500"/>
            <a:ext cx="6939777" cy="53077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>
                <a:latin typeface="+mn-lt"/>
              </a:rPr>
              <a:t>PLANEJAMENTO 2025</a:t>
            </a:r>
            <a:endParaRPr lang="pt-BR" sz="2800" b="1" dirty="0">
              <a:latin typeface="+mn-lt"/>
            </a:endParaRPr>
          </a:p>
        </p:txBody>
      </p:sp>
      <p:pic>
        <p:nvPicPr>
          <p:cNvPr id="2" name="Picture 2" descr="BCAST — Agência Nacional de Aviação Civil (ANAC)">
            <a:extLst>
              <a:ext uri="{FF2B5EF4-FFF2-40B4-BE49-F238E27FC236}">
                <a16:creationId xmlns:a16="http://schemas.microsoft.com/office/drawing/2014/main" id="{10BD4D0E-48A8-D0A4-5EA7-C31D3E28A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2" y="332448"/>
            <a:ext cx="2162256" cy="8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6">
            <a:extLst>
              <a:ext uri="{FF2B5EF4-FFF2-40B4-BE49-F238E27FC236}">
                <a16:creationId xmlns:a16="http://schemas.microsoft.com/office/drawing/2014/main" id="{19BDCE68-D964-A057-6F4C-3DC29568E259}"/>
              </a:ext>
            </a:extLst>
          </p:cNvPr>
          <p:cNvSpPr txBox="1">
            <a:spLocks/>
          </p:cNvSpPr>
          <p:nvPr/>
        </p:nvSpPr>
        <p:spPr>
          <a:xfrm>
            <a:off x="9980908" y="640009"/>
            <a:ext cx="2009810" cy="461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RUNWAY SAFETY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F50EBA2-7447-F795-40AD-5B3E5E31585C}"/>
              </a:ext>
            </a:extLst>
          </p:cNvPr>
          <p:cNvSpPr txBox="1"/>
          <p:nvPr/>
        </p:nvSpPr>
        <p:spPr>
          <a:xfrm>
            <a:off x="3252314" y="2936557"/>
            <a:ext cx="6005183" cy="98488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Tx/>
              <a:buChar char="-"/>
            </a:pPr>
            <a:r>
              <a:rPr lang="en-US" sz="2400" dirty="0"/>
              <a:t>Institucionalização da Ferramenta (ITA)</a:t>
            </a:r>
          </a:p>
          <a:p>
            <a:pPr marL="457200" indent="-457200" algn="just">
              <a:spcAft>
                <a:spcPts val="1200"/>
              </a:spcAft>
              <a:buFontTx/>
              <a:buChar char="-"/>
            </a:pPr>
            <a:r>
              <a:rPr lang="en-US" sz="2400" dirty="0"/>
              <a:t>???????????</a:t>
            </a:r>
            <a:endParaRPr lang="en-US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19166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4416</TotalTime>
  <Words>132</Words>
  <Application>Microsoft Office PowerPoint</Application>
  <PresentationFormat>Ecrã Panorâmico</PresentationFormat>
  <Paragraphs>33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Virginio Augusto Corrieri De Castro</dc:creator>
  <cp:lastModifiedBy>Virginio Augusto Corrieri De Castro</cp:lastModifiedBy>
  <cp:revision>92</cp:revision>
  <dcterms:created xsi:type="dcterms:W3CDTF">2022-11-23T12:21:43Z</dcterms:created>
  <dcterms:modified xsi:type="dcterms:W3CDTF">2024-11-29T19:12:13Z</dcterms:modified>
</cp:coreProperties>
</file>