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36" r:id="rId3"/>
    <p:sldId id="3261" r:id="rId4"/>
    <p:sldId id="3252" r:id="rId5"/>
    <p:sldId id="3243" r:id="rId6"/>
    <p:sldId id="1107" r:id="rId7"/>
    <p:sldId id="297" r:id="rId8"/>
    <p:sldId id="298" r:id="rId9"/>
    <p:sldId id="299" r:id="rId10"/>
    <p:sldId id="3242" r:id="rId11"/>
    <p:sldId id="3262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41" autoAdjust="0"/>
    <p:restoredTop sz="94660"/>
  </p:normalViewPr>
  <p:slideViewPr>
    <p:cSldViewPr snapToGrid="0">
      <p:cViewPr varScale="1">
        <p:scale>
          <a:sx n="74" d="100"/>
          <a:sy n="74" d="100"/>
        </p:scale>
        <p:origin x="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A9C5F2-53E6-C1FC-6A7A-278A5E0FB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0A4675-ABD6-EDDB-D013-E79A2EA88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7B55574-3230-8F4F-AFF5-28D54DC88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9715-F747-44E9-8365-69BB012A21EE}" type="datetimeFigureOut">
              <a:rPr lang="pt-BR" smtClean="0"/>
              <a:t>16/10/2024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8AF195A-B73B-8878-799A-0C5B65E24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E972FAF-1F72-5B80-75D9-B44CB2407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B164-C5E1-4A03-AA96-9E3563924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29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8A480-F8D6-BB0D-4694-32C5842B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3441CB5B-81CB-C973-C667-3834881C0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D1E1BA8-862E-F3E2-4551-3E28CD7FD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9715-F747-44E9-8365-69BB012A21EE}" type="datetimeFigureOut">
              <a:rPr lang="pt-BR" smtClean="0"/>
              <a:t>16/10/2024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0D789C7-A8D1-1257-BE0E-A2B0CF78B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D7F5234-E5D1-531C-0A8D-2E25F50A8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B164-C5E1-4A03-AA96-9E3563924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83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E32BDE-35CD-3D60-87A4-EDFA5A5BBA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209221E-6AB3-327C-B1C1-E1844FB68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874AF1E-BC5A-5067-CEA6-9F7131733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9715-F747-44E9-8365-69BB012A21EE}" type="datetimeFigureOut">
              <a:rPr lang="pt-BR" smtClean="0"/>
              <a:t>16/10/2024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E53472E-4AE7-385D-2DDB-5C5C94DFC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368ADE8-4E9D-7CA5-9EBE-C1C00273D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B164-C5E1-4A03-AA96-9E3563924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31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83F2C1-4C7F-97CB-38D8-02DCF3383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018CC0D-92EE-773C-4F00-9CA0F5C8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4CD3D43-62F4-1956-016B-2EAAB4A8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9715-F747-44E9-8365-69BB012A21EE}" type="datetimeFigureOut">
              <a:rPr lang="pt-BR" smtClean="0"/>
              <a:t>16/10/2024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6337B96-3A7C-0EC7-0367-B226F232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05EAA7D-27FA-92FF-E061-3C7EEF3A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B164-C5E1-4A03-AA96-9E3563924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85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1EFBE-D29A-06EE-279F-A25AAB65F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A1ACF0B-EE10-A997-D3C8-288434C46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FDA8C4D-2044-7D82-3DEF-752D8E101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9715-F747-44E9-8365-69BB012A21EE}" type="datetimeFigureOut">
              <a:rPr lang="pt-BR" smtClean="0"/>
              <a:t>16/10/2024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A5AF2F5-95D3-414B-A199-C6F1B9ED2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42C5947-25B1-90FB-5359-A6B2CF31A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B164-C5E1-4A03-AA96-9E3563924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49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D293D-269B-CA67-62F7-F4506E0B7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4698562-BF64-FAEA-C075-A90E761B3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17FA812-61DC-A519-BBB6-99435E810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033079C-D0AB-7110-2A82-6153F1D5F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9715-F747-44E9-8365-69BB012A21EE}" type="datetimeFigureOut">
              <a:rPr lang="pt-BR" smtClean="0"/>
              <a:t>16/10/2024</a:t>
            </a:fld>
            <a:endParaRPr lang="pt-BR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4D6137A-90A2-6397-4F67-D953E8AB3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E34E66F-C088-4B4F-9C18-660F1A01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B164-C5E1-4A03-AA96-9E3563924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45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676A0-78F8-03A7-1AC8-C7C6C6BC7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7B4D8B0-1412-C6C9-455E-D790D2BDA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EDC2124-5BFF-33B6-954B-754B369F9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551327E4-14C9-D686-9A31-423D7C765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3CAD3C53-114E-A95A-AFFD-D63ED3BFC1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32D59FAF-1E44-42EF-A3BD-378292D7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9715-F747-44E9-8365-69BB012A21EE}" type="datetimeFigureOut">
              <a:rPr lang="pt-BR" smtClean="0"/>
              <a:t>16/10/2024</a:t>
            </a:fld>
            <a:endParaRPr lang="pt-BR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38B3B602-958E-65AD-2839-BED330CAA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AB314F1-6786-B581-0BDC-4F6FF165E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B164-C5E1-4A03-AA96-9E3563924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87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A5412-FB14-2706-C611-A85A6C2E4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4A1F99E0-9885-38AF-8557-ED3FFD262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9715-F747-44E9-8365-69BB012A21EE}" type="datetimeFigureOut">
              <a:rPr lang="pt-BR" smtClean="0"/>
              <a:t>16/10/2024</a:t>
            </a:fld>
            <a:endParaRPr lang="pt-BR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B0081748-30FA-F7B0-3FE3-E65A9B068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6B749973-B3E1-85EC-8D95-CF5431CD1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B164-C5E1-4A03-AA96-9E3563924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45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88A27F0A-4C3F-11D2-A46E-A0461E84C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9715-F747-44E9-8365-69BB012A21EE}" type="datetimeFigureOut">
              <a:rPr lang="pt-BR" smtClean="0"/>
              <a:t>16/10/2024</a:t>
            </a:fld>
            <a:endParaRPr lang="pt-BR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E9DA23B-B9F0-F645-AEA8-E2E76409B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69700954-B0BF-CE5D-0B4D-1125F9F57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B164-C5E1-4A03-AA96-9E3563924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8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8E0BC8-9984-E1F2-4FAC-31CDC7530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7B7734E-F5C6-E065-9D50-978918F03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5C30E8-0D96-4A14-FA0E-7938B27A7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E8DC7F4-87F1-23FF-1C83-E2D23661A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9715-F747-44E9-8365-69BB012A21EE}" type="datetimeFigureOut">
              <a:rPr lang="pt-BR" smtClean="0"/>
              <a:t>16/10/2024</a:t>
            </a:fld>
            <a:endParaRPr lang="pt-BR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4F7B8C8-366F-C9CF-C1CF-D86A8623E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55C3D9D-6D40-38F0-049F-ABE66FB35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B164-C5E1-4A03-AA96-9E3563924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527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F3B354-3892-51F3-EA5B-9927412A4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FC6E1ED4-F53A-E5A0-8B12-8BD4EE8E34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D6107CE-C5CB-1389-49FC-FC7ECEB37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F0731D4-9546-EEC3-2D80-061D7619E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9715-F747-44E9-8365-69BB012A21EE}" type="datetimeFigureOut">
              <a:rPr lang="pt-BR" smtClean="0"/>
              <a:t>16/10/2024</a:t>
            </a:fld>
            <a:endParaRPr lang="pt-BR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73F03FD-3AE4-4ECC-5503-693A776FD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93E4237-C88D-4598-7664-FF3CAC03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B164-C5E1-4A03-AA96-9E3563924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13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D81F377A-013A-96F0-71A3-09A5AA1B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E727632-8EBE-E8E2-0753-87F735B80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2A311E0-2228-FE73-802A-EFFADFF20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19715-F747-44E9-8365-69BB012A21EE}" type="datetimeFigureOut">
              <a:rPr lang="pt-BR" smtClean="0"/>
              <a:t>16/10/2024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A732A2D-21FB-6E6D-C997-BEE35D60A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E98AEF0-D1F2-AEB8-6C64-F0228E1EC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FB164-C5E1-4A03-AA96-9E3563924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999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5BDA31D9-D667-5BF2-C5DE-4D2302ECB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69" y="441980"/>
            <a:ext cx="2673462" cy="2754105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17E62EE-B333-FF0C-2A5C-18FC4B689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636" y="3535109"/>
            <a:ext cx="746472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Regional Aviation Safety Group – Pan America (RASG-PA)</a:t>
            </a:r>
            <a:endParaRPr kumimoji="0" lang="pt-BR" altLang="pt-B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0912DEC-EAF2-A94E-72CF-04635FFAD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422" y="5091296"/>
            <a:ext cx="932515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65</a:t>
            </a:r>
            <a:r>
              <a:rPr kumimoji="0" lang="en-US" altLang="pt-BR" sz="28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th</a:t>
            </a:r>
            <a:r>
              <a:rPr kumimoji="0" lang="en-US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 Meeting – Pan America Regional Aviation Safety Team (PA-RAST/65)</a:t>
            </a:r>
            <a:endParaRPr kumimoji="0" lang="pt-BR" altLang="pt-B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589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B9EDF3B-CCAF-267F-1E00-4A21B3F8B963}"/>
              </a:ext>
            </a:extLst>
          </p:cNvPr>
          <p:cNvSpPr txBox="1"/>
          <p:nvPr/>
        </p:nvSpPr>
        <p:spPr>
          <a:xfrm>
            <a:off x="1929601" y="599107"/>
            <a:ext cx="872130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SAFETY ENHANCEMENT VEER-OFF – RS WG BCAST</a:t>
            </a:r>
            <a:endParaRPr lang="pt-BR" sz="2800" b="1" dirty="0">
              <a:solidFill>
                <a:srgbClr val="002060"/>
              </a:solidFill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99789076-2756-FBE2-1903-8F13A824D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3" y="344149"/>
            <a:ext cx="1002886" cy="103313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8CAAC18-DB06-77E1-E08A-4E3FE1AF0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551" y="1377286"/>
            <a:ext cx="4122897" cy="538853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86946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C0938-A0A8-AAAF-FDC6-DE87AD447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B9A6FFC3-A000-93F2-9A04-E308029F88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69" y="441980"/>
            <a:ext cx="2673462" cy="2754105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203AE6D-1158-ABAD-FBF0-FD6F49BEC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636" y="3535109"/>
            <a:ext cx="746472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Regional Aviation Safety Group – Pan America (RASG-PA)</a:t>
            </a:r>
            <a:endParaRPr kumimoji="0" lang="pt-BR" altLang="pt-B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E81E36A-8F6C-FED4-F080-1B9B05301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422" y="5091296"/>
            <a:ext cx="932515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65</a:t>
            </a:r>
            <a:r>
              <a:rPr kumimoji="0" lang="en-US" altLang="pt-BR" sz="28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th</a:t>
            </a:r>
            <a:r>
              <a:rPr kumimoji="0" lang="en-US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 Meeting – Pan America Regional Aviation Safety Team (PA-RAST/65)</a:t>
            </a:r>
            <a:endParaRPr kumimoji="0" lang="pt-BR" altLang="pt-B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1578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B9EDF3B-CCAF-267F-1E00-4A21B3F8B963}"/>
              </a:ext>
            </a:extLst>
          </p:cNvPr>
          <p:cNvSpPr txBox="1"/>
          <p:nvPr/>
        </p:nvSpPr>
        <p:spPr>
          <a:xfrm>
            <a:off x="1860429" y="599107"/>
            <a:ext cx="847114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GAPPRI</a:t>
            </a:r>
            <a:endParaRPr lang="pt-BR" sz="2800" b="1" dirty="0">
              <a:solidFill>
                <a:srgbClr val="002060"/>
              </a:solidFill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99789076-2756-FBE2-1903-8F13A824D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3" y="344149"/>
            <a:ext cx="1002886" cy="103313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3375B46-D7F8-A65C-1C53-9B365EB78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879" y="1420889"/>
            <a:ext cx="3848298" cy="50929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5973AB1-BC33-B55E-0C01-E33D21665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633" y="1420889"/>
            <a:ext cx="3722493" cy="50929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81C963CA-5DB5-85F3-E8D1-E4691C8F707C}"/>
              </a:ext>
            </a:extLst>
          </p:cNvPr>
          <p:cNvSpPr/>
          <p:nvPr/>
        </p:nvSpPr>
        <p:spPr>
          <a:xfrm>
            <a:off x="6096000" y="5581290"/>
            <a:ext cx="1290724" cy="2156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381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B9EDF3B-CCAF-267F-1E00-4A21B3F8B963}"/>
              </a:ext>
            </a:extLst>
          </p:cNvPr>
          <p:cNvSpPr txBox="1"/>
          <p:nvPr/>
        </p:nvSpPr>
        <p:spPr>
          <a:xfrm>
            <a:off x="1860429" y="595856"/>
            <a:ext cx="847114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GAPPRI</a:t>
            </a:r>
            <a:endParaRPr lang="pt-BR" sz="2800" b="1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99789076-2756-FBE2-1903-8F13A824D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3" y="344149"/>
            <a:ext cx="1002886" cy="103313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3B045F5-1858-78CD-337E-DAA69B5984C2}"/>
              </a:ext>
            </a:extLst>
          </p:cNvPr>
          <p:cNvSpPr txBox="1"/>
          <p:nvPr/>
        </p:nvSpPr>
        <p:spPr>
          <a:xfrm>
            <a:off x="1166003" y="2030216"/>
            <a:ext cx="9859992" cy="39703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0" i="0" dirty="0">
                <a:effectLst/>
              </a:rPr>
              <a:t>Under the leadership of ICAO, IATA, ACI WORLD, CANSO, EUROCONTROL and the Flight Safety Foundation, more than 100 organizations have contributed to GAPPRI.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pt-BR" sz="2800" dirty="0"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effectLst/>
                <a:ea typeface="Times New Roman" panose="02020603050405020304" pitchFamily="18" charset="0"/>
              </a:rPr>
              <a:t>Released on Aug 22, 2024.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pt-BR" sz="2800" dirty="0">
              <a:ea typeface="Calibri" panose="020F0502020204030204" pitchFamily="34" charset="0"/>
            </a:endParaRPr>
          </a:p>
          <a:p>
            <a:pPr algn="just"/>
            <a:r>
              <a:rPr lang="pt-BR" sz="2800" dirty="0">
                <a:effectLst/>
                <a:ea typeface="Times New Roman" panose="02020603050405020304" pitchFamily="18" charset="0"/>
              </a:rPr>
              <a:t>GAPPRI Volume II aims to provide </a:t>
            </a:r>
            <a:r>
              <a:rPr lang="pt-BR" sz="2800" dirty="0"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guidance and explanatory materials (GEMs)</a:t>
            </a:r>
            <a:r>
              <a:rPr lang="pt-BR" sz="2800" dirty="0">
                <a:effectLst/>
                <a:ea typeface="Times New Roman" panose="02020603050405020304" pitchFamily="18" charset="0"/>
              </a:rPr>
              <a:t>, and related best practices for the recommendations listed in Vol I. </a:t>
            </a:r>
          </a:p>
        </p:txBody>
      </p:sp>
    </p:spTree>
    <p:extLst>
      <p:ext uri="{BB962C8B-B14F-4D97-AF65-F5344CB8AC3E}">
        <p14:creationId xmlns:p14="http://schemas.microsoft.com/office/powerpoint/2010/main" val="3685803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B9EDF3B-CCAF-267F-1E00-4A21B3F8B963}"/>
              </a:ext>
            </a:extLst>
          </p:cNvPr>
          <p:cNvSpPr txBox="1"/>
          <p:nvPr/>
        </p:nvSpPr>
        <p:spPr>
          <a:xfrm>
            <a:off x="1860429" y="599107"/>
            <a:ext cx="847114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GAPPRI</a:t>
            </a:r>
            <a:endParaRPr lang="pt-BR" sz="2800" b="1" dirty="0">
              <a:solidFill>
                <a:srgbClr val="002060"/>
              </a:solidFill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99789076-2756-FBE2-1903-8F13A824D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3" y="344149"/>
            <a:ext cx="1002886" cy="103313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3B045F5-1858-78CD-337E-DAA69B5984C2}"/>
              </a:ext>
            </a:extLst>
          </p:cNvPr>
          <p:cNvSpPr txBox="1"/>
          <p:nvPr/>
        </p:nvSpPr>
        <p:spPr>
          <a:xfrm>
            <a:off x="2424797" y="1796133"/>
            <a:ext cx="7342404" cy="44627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pt-B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Vol I – sets of recommendations (total 127):</a:t>
            </a:r>
            <a:r>
              <a:rPr lang="pt-B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</a:rPr>
              <a:t>Aerodrome </a:t>
            </a:r>
            <a:r>
              <a:rPr lang="pt-B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Operators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Air Navigation Service Providers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Aircraft Operators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Manufactures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States and Regulators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</a:rPr>
              <a:t>R&amp;D recommendations for States, international organizations and the industry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123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B9EDF3B-CCAF-267F-1E00-4A21B3F8B963}"/>
              </a:ext>
            </a:extLst>
          </p:cNvPr>
          <p:cNvSpPr txBox="1"/>
          <p:nvPr/>
        </p:nvSpPr>
        <p:spPr>
          <a:xfrm>
            <a:off x="1769852" y="383663"/>
            <a:ext cx="8652295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Operational Safety Diagnostic Tool for Aerodrome Risk Management – RS WG BCAST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0976738-BB45-9BA0-C55D-9A52B172D150}"/>
              </a:ext>
            </a:extLst>
          </p:cNvPr>
          <p:cNvSpPr txBox="1"/>
          <p:nvPr/>
        </p:nvSpPr>
        <p:spPr>
          <a:xfrm>
            <a:off x="1728987" y="2405621"/>
            <a:ext cx="873402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Regulator, airlines and airports together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Safety improvement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Bow-Tie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One database for all = more efficiency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In progress (starting on site work in Oct 2023)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99789076-2756-FBE2-1903-8F13A824D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3" y="344149"/>
            <a:ext cx="1002886" cy="103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6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6">
            <a:extLst>
              <a:ext uri="{FF2B5EF4-FFF2-40B4-BE49-F238E27FC236}">
                <a16:creationId xmlns:a16="http://schemas.microsoft.com/office/drawing/2014/main" id="{B5873189-835A-7763-171C-C8329B36ADE8}"/>
              </a:ext>
            </a:extLst>
          </p:cNvPr>
          <p:cNvSpPr txBox="1">
            <a:spLocks/>
          </p:cNvSpPr>
          <p:nvPr/>
        </p:nvSpPr>
        <p:spPr>
          <a:xfrm>
            <a:off x="9980908" y="200536"/>
            <a:ext cx="2009810" cy="4610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RUNWAY SAFETY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88" y="1591142"/>
            <a:ext cx="1873556" cy="191782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42991" y="1154562"/>
            <a:ext cx="198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1st version - 2022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9" y="3479329"/>
            <a:ext cx="12082271" cy="92076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31" y="4429733"/>
            <a:ext cx="3372426" cy="1916151"/>
          </a:xfrm>
          <a:prstGeom prst="rect">
            <a:avLst/>
          </a:prstGeom>
        </p:spPr>
      </p:pic>
      <p:cxnSp>
        <p:nvCxnSpPr>
          <p:cNvPr id="13" name="Conector de Seta Reta 12"/>
          <p:cNvCxnSpPr/>
          <p:nvPr/>
        </p:nvCxnSpPr>
        <p:spPr>
          <a:xfrm flipH="1" flipV="1">
            <a:off x="1436639" y="3508965"/>
            <a:ext cx="87361" cy="430748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>
            <a:off x="2850910" y="3947236"/>
            <a:ext cx="385350" cy="452861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162047" y="6408662"/>
            <a:ext cx="4356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1st collaborative visit BCAST – Oct/2023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691886" y="1192911"/>
            <a:ext cx="4356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2nd collaborative visit BCAST – </a:t>
            </a:r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Ap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r/2024</a:t>
            </a:r>
          </a:p>
        </p:txBody>
      </p:sp>
      <p:cxnSp>
        <p:nvCxnSpPr>
          <p:cNvPr id="20" name="Conector de Seta Reta 19"/>
          <p:cNvCxnSpPr/>
          <p:nvPr/>
        </p:nvCxnSpPr>
        <p:spPr>
          <a:xfrm flipH="1" flipV="1">
            <a:off x="5131398" y="3614569"/>
            <a:ext cx="204396" cy="347485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758" y="4287755"/>
            <a:ext cx="1943371" cy="2000529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5288732" y="6191675"/>
            <a:ext cx="290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Workshop – bowtie reviweing RE – May/2024</a:t>
            </a:r>
          </a:p>
        </p:txBody>
      </p:sp>
      <p:cxnSp>
        <p:nvCxnSpPr>
          <p:cNvPr id="24" name="Conector de Seta Reta 23"/>
          <p:cNvCxnSpPr/>
          <p:nvPr/>
        </p:nvCxnSpPr>
        <p:spPr>
          <a:xfrm flipH="1">
            <a:off x="6787130" y="3919218"/>
            <a:ext cx="385350" cy="452861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m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7537" y="1581141"/>
            <a:ext cx="1943371" cy="2000529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7456842" y="944811"/>
            <a:ext cx="3655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Workshop – bowtie reviweing RI and FOD – </a:t>
            </a:r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Aug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/2024</a:t>
            </a:r>
          </a:p>
        </p:txBody>
      </p:sp>
      <p:cxnSp>
        <p:nvCxnSpPr>
          <p:cNvPr id="28" name="Conector de Seta Reta 27"/>
          <p:cNvCxnSpPr/>
          <p:nvPr/>
        </p:nvCxnSpPr>
        <p:spPr>
          <a:xfrm flipH="1" flipV="1">
            <a:off x="9080349" y="3550596"/>
            <a:ext cx="204396" cy="347485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m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1732" y="4621834"/>
            <a:ext cx="2146423" cy="1267002"/>
          </a:xfrm>
          <a:prstGeom prst="rect">
            <a:avLst/>
          </a:prstGeom>
        </p:spPr>
      </p:pic>
      <p:sp>
        <p:nvSpPr>
          <p:cNvPr id="30" name="CaixaDeTexto 29"/>
          <p:cNvSpPr txBox="1"/>
          <p:nvPr/>
        </p:nvSpPr>
        <p:spPr>
          <a:xfrm>
            <a:off x="9657882" y="5734134"/>
            <a:ext cx="2474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Tool improvement and dissemination project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2024/2025</a:t>
            </a:r>
          </a:p>
        </p:txBody>
      </p:sp>
      <p:cxnSp>
        <p:nvCxnSpPr>
          <p:cNvPr id="31" name="Conector de Seta Reta 30"/>
          <p:cNvCxnSpPr>
            <a:endCxn id="29" idx="0"/>
          </p:cNvCxnSpPr>
          <p:nvPr/>
        </p:nvCxnSpPr>
        <p:spPr>
          <a:xfrm>
            <a:off x="10894943" y="3963100"/>
            <a:ext cx="1" cy="658734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854" y="123963"/>
            <a:ext cx="2402032" cy="914479"/>
          </a:xfrm>
          <a:prstGeom prst="rect">
            <a:avLst/>
          </a:prstGeom>
        </p:spPr>
      </p:pic>
      <p:pic>
        <p:nvPicPr>
          <p:cNvPr id="8" name="Imagem 7" descr="Uma imagem com céu, ar livre, pessoa, chão&#10;&#10;Descrição gerada automaticamente">
            <a:extLst>
              <a:ext uri="{FF2B5EF4-FFF2-40B4-BE49-F238E27FC236}">
                <a16:creationId xmlns:a16="http://schemas.microsoft.com/office/drawing/2014/main" id="{14FD53EA-739D-0F05-F53F-D8FC7052E6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682" y="1588324"/>
            <a:ext cx="3315419" cy="186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41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57C8688-AE89-E8FD-AE57-3724C48A4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515" y="200716"/>
            <a:ext cx="6260969" cy="654796"/>
          </a:xfrm>
        </p:spPr>
        <p:txBody>
          <a:bodyPr anchor="t">
            <a:normAutofit fontScale="90000"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+mn-lt"/>
              </a:rPr>
              <a:t>BCAST INITIATIVES</a:t>
            </a:r>
            <a:endParaRPr lang="pt-BR" sz="4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Imagem 5" descr="Uma imagem com vestuário, cadeira, pessoa, interior&#10;&#10;Descrição gerada automaticamente">
            <a:extLst>
              <a:ext uri="{FF2B5EF4-FFF2-40B4-BE49-F238E27FC236}">
                <a16:creationId xmlns:a16="http://schemas.microsoft.com/office/drawing/2014/main" id="{F37AC550-99CD-4CEE-C640-A4445577E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72" y="2812941"/>
            <a:ext cx="5918321" cy="3329056"/>
          </a:xfrm>
          <a:prstGeom prst="rect">
            <a:avLst/>
          </a:prstGeom>
        </p:spPr>
      </p:pic>
      <p:pic>
        <p:nvPicPr>
          <p:cNvPr id="8" name="Imagem 7" descr="Uma imagem com ar livre, céu, pessoa, grupo&#10;&#10;Descrição gerada automaticamente">
            <a:extLst>
              <a:ext uri="{FF2B5EF4-FFF2-40B4-BE49-F238E27FC236}">
                <a16:creationId xmlns:a16="http://schemas.microsoft.com/office/drawing/2014/main" id="{C07B30DB-0773-93EA-98B8-0054FEB68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39" y="2482511"/>
            <a:ext cx="5319889" cy="39899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7A0F3D7-F561-243C-1E3F-9DB7E3AD61B5}"/>
              </a:ext>
            </a:extLst>
          </p:cNvPr>
          <p:cNvSpPr txBox="1"/>
          <p:nvPr/>
        </p:nvSpPr>
        <p:spPr>
          <a:xfrm>
            <a:off x="1769852" y="383663"/>
            <a:ext cx="8652295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Operational Safety Diagnostic Tool for Aerodrome Risk Management – RS WG BCAST</a:t>
            </a:r>
            <a:endParaRPr lang="pt-B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40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E01FCA8-07FA-1C79-7246-70563988CF54}"/>
              </a:ext>
            </a:extLst>
          </p:cNvPr>
          <p:cNvSpPr txBox="1"/>
          <p:nvPr/>
        </p:nvSpPr>
        <p:spPr>
          <a:xfrm>
            <a:off x="222249" y="1523516"/>
            <a:ext cx="117475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1200" b="1" dirty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dirty="0"/>
              <a:t>Mid-2022:</a:t>
            </a:r>
            <a:r>
              <a:rPr lang="en-US" sz="2800" dirty="0"/>
              <a:t> SIA/ANAC developed the tool;</a:t>
            </a:r>
          </a:p>
          <a:p>
            <a:pPr>
              <a:spcAft>
                <a:spcPts val="600"/>
              </a:spcAft>
            </a:pPr>
            <a:endParaRPr lang="en-US" sz="2800" dirty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dirty="0"/>
              <a:t>Since 2023:</a:t>
            </a:r>
            <a:r>
              <a:rPr lang="en-US" sz="2800" dirty="0"/>
              <a:t> The RS Working Group has been working collaboratively to improve the tool, aiming to develop a standardized, credible tool that can be applied by ANAC, air operators, airport operators, and eventually ANAC-accredited individuals to conduct specific inspections;</a:t>
            </a:r>
          </a:p>
          <a:p>
            <a:pPr>
              <a:spcAft>
                <a:spcPts val="600"/>
              </a:spcAft>
            </a:pPr>
            <a:endParaRPr lang="en-US" sz="2800" dirty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dirty="0"/>
              <a:t>In 2024:</a:t>
            </a:r>
            <a:r>
              <a:rPr lang="en-US" sz="2800" dirty="0"/>
              <a:t> There was a need to take a further step. To this end, ANAC is drafting a Decentralized Execution Agreement (TED) with the Aeronautics Institute of Technology (ITA);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CCC3AB8-339C-4531-E701-727C36E977D8}"/>
              </a:ext>
            </a:extLst>
          </p:cNvPr>
          <p:cNvSpPr txBox="1"/>
          <p:nvPr/>
        </p:nvSpPr>
        <p:spPr>
          <a:xfrm>
            <a:off x="1769852" y="383663"/>
            <a:ext cx="8652295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Operational Safety Diagnostic Tool for Aerodrome Risk Management – RS WG BCAST</a:t>
            </a:r>
            <a:endParaRPr lang="pt-B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50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E01FCA8-07FA-1C79-7246-70563988CF54}"/>
              </a:ext>
            </a:extLst>
          </p:cNvPr>
          <p:cNvSpPr txBox="1"/>
          <p:nvPr/>
        </p:nvSpPr>
        <p:spPr>
          <a:xfrm>
            <a:off x="135985" y="2112930"/>
            <a:ext cx="117475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b="1" dirty="0"/>
              <a:t>BH Airport:</a:t>
            </a:r>
            <a:r>
              <a:rPr lang="en-US" sz="3200" dirty="0"/>
              <a:t> The Working Group was able to learn about the best operational safety practices adopted by BH Airport and participate in a workshop to review the bowties for Runway Incursion, Foreign Object Debris (FOD), and wildlife currently included in the tool;</a:t>
            </a:r>
          </a:p>
          <a:p>
            <a:pPr>
              <a:spcAft>
                <a:spcPts val="600"/>
              </a:spcAft>
            </a:pPr>
            <a:endParaRPr lang="en-US" sz="3200" dirty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b="1" dirty="0"/>
              <a:t>ALTA, </a:t>
            </a:r>
            <a:r>
              <a:rPr lang="en-US" sz="3200" dirty="0"/>
              <a:t>ANAC, Azul, Azul Conecta, BH Airport, CCR Aeroportos, Gol, ITA, LATAM, and SNA.</a:t>
            </a:r>
            <a:endParaRPr lang="pt-BR" sz="32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06534F4-7081-6114-28FB-329DE099782D}"/>
              </a:ext>
            </a:extLst>
          </p:cNvPr>
          <p:cNvSpPr txBox="1"/>
          <p:nvPr/>
        </p:nvSpPr>
        <p:spPr>
          <a:xfrm>
            <a:off x="1769852" y="435421"/>
            <a:ext cx="8652295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Operational Safety Diagnostic Tool for Aerodrome Risk Management – RS WG BCAST</a:t>
            </a:r>
            <a:endParaRPr lang="pt-B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6119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</TotalTime>
  <Words>441</Words>
  <Application>Microsoft Office PowerPoint</Application>
  <PresentationFormat>Ecrã Panorâmico</PresentationFormat>
  <Paragraphs>46</Paragraphs>
  <Slides>11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BCAST INITIATIVES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Virginio Augusto Corrieri De Castro</dc:creator>
  <cp:lastModifiedBy>Virginio Augusto Corrieri De Castro</cp:lastModifiedBy>
  <cp:revision>55</cp:revision>
  <dcterms:created xsi:type="dcterms:W3CDTF">2022-11-23T12:21:43Z</dcterms:created>
  <dcterms:modified xsi:type="dcterms:W3CDTF">2024-10-16T15:06:24Z</dcterms:modified>
</cp:coreProperties>
</file>