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media/image24.jp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8" r:id="rId2"/>
    <p:sldId id="257" r:id="rId3"/>
    <p:sldId id="266" r:id="rId4"/>
    <p:sldId id="261" r:id="rId5"/>
    <p:sldId id="259" r:id="rId6"/>
    <p:sldId id="260" r:id="rId7"/>
    <p:sldId id="262" r:id="rId8"/>
    <p:sldId id="263" r:id="rId9"/>
    <p:sldId id="264" r:id="rId10"/>
    <p:sldId id="265" r:id="rId11"/>
    <p:sldId id="267" r:id="rId12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20"/>
    <p:restoredTop sz="94650"/>
  </p:normalViewPr>
  <p:slideViewPr>
    <p:cSldViewPr>
      <p:cViewPr varScale="1">
        <p:scale>
          <a:sx n="116" d="100"/>
          <a:sy n="116" d="100"/>
        </p:scale>
        <p:origin x="224" y="2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7999"/>
                </a:lnTo>
                <a:lnTo>
                  <a:pt x="12192000" y="6857999"/>
                </a:lnTo>
                <a:lnTo>
                  <a:pt x="12192000" y="0"/>
                </a:lnTo>
                <a:close/>
              </a:path>
            </a:pathLst>
          </a:custGeom>
          <a:solidFill>
            <a:srgbClr val="4039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445294" y="1992884"/>
            <a:ext cx="3451225" cy="22110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rgbClr val="FBF27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1/23/24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FBF27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1/23/24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FBF27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1/23/24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FBF27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1/23/24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039948" y="434049"/>
            <a:ext cx="677826" cy="183573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482140" y="317262"/>
            <a:ext cx="187294" cy="249147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10412349" y="273049"/>
            <a:ext cx="327025" cy="337820"/>
          </a:xfrm>
          <a:custGeom>
            <a:avLst/>
            <a:gdLst/>
            <a:ahLst/>
            <a:cxnLst/>
            <a:rect l="l" t="t" r="r" b="b"/>
            <a:pathLst>
              <a:path w="327025" h="337820">
                <a:moveTo>
                  <a:pt x="326872" y="0"/>
                </a:moveTo>
                <a:lnTo>
                  <a:pt x="315950" y="0"/>
                </a:lnTo>
                <a:lnTo>
                  <a:pt x="315950" y="11430"/>
                </a:lnTo>
                <a:lnTo>
                  <a:pt x="315950" y="326390"/>
                </a:lnTo>
                <a:lnTo>
                  <a:pt x="10909" y="326390"/>
                </a:lnTo>
                <a:lnTo>
                  <a:pt x="10909" y="11430"/>
                </a:lnTo>
                <a:lnTo>
                  <a:pt x="315950" y="11430"/>
                </a:lnTo>
                <a:lnTo>
                  <a:pt x="315950" y="0"/>
                </a:lnTo>
                <a:lnTo>
                  <a:pt x="0" y="0"/>
                </a:lnTo>
                <a:lnTo>
                  <a:pt x="0" y="3810"/>
                </a:lnTo>
                <a:lnTo>
                  <a:pt x="0" y="332740"/>
                </a:lnTo>
                <a:lnTo>
                  <a:pt x="0" y="337820"/>
                </a:lnTo>
                <a:lnTo>
                  <a:pt x="326872" y="337820"/>
                </a:lnTo>
                <a:lnTo>
                  <a:pt x="326872" y="333375"/>
                </a:lnTo>
                <a:lnTo>
                  <a:pt x="326872" y="332740"/>
                </a:lnTo>
                <a:lnTo>
                  <a:pt x="326872" y="4216"/>
                </a:lnTo>
                <a:lnTo>
                  <a:pt x="324713" y="4216"/>
                </a:lnTo>
                <a:lnTo>
                  <a:pt x="324713" y="3810"/>
                </a:lnTo>
                <a:lnTo>
                  <a:pt x="326872" y="3810"/>
                </a:lnTo>
                <a:lnTo>
                  <a:pt x="326872" y="0"/>
                </a:lnTo>
                <a:close/>
              </a:path>
            </a:pathLst>
          </a:custGeom>
          <a:solidFill>
            <a:srgbClr val="403A5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bg object 1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335486" y="665963"/>
            <a:ext cx="480604" cy="111126"/>
          </a:xfrm>
          <a:prstGeom prst="rect">
            <a:avLst/>
          </a:prstGeom>
        </p:spPr>
      </p:pic>
      <p:sp>
        <p:nvSpPr>
          <p:cNvPr id="20" name="bg object 20"/>
          <p:cNvSpPr/>
          <p:nvPr/>
        </p:nvSpPr>
        <p:spPr>
          <a:xfrm>
            <a:off x="10912975" y="276671"/>
            <a:ext cx="11430" cy="500380"/>
          </a:xfrm>
          <a:custGeom>
            <a:avLst/>
            <a:gdLst/>
            <a:ahLst/>
            <a:cxnLst/>
            <a:rect l="l" t="t" r="r" b="b"/>
            <a:pathLst>
              <a:path w="11429" h="500380">
                <a:moveTo>
                  <a:pt x="11367" y="0"/>
                </a:moveTo>
                <a:lnTo>
                  <a:pt x="0" y="0"/>
                </a:lnTo>
                <a:lnTo>
                  <a:pt x="0" y="500155"/>
                </a:lnTo>
                <a:lnTo>
                  <a:pt x="11367" y="500155"/>
                </a:lnTo>
                <a:lnTo>
                  <a:pt x="11367" y="0"/>
                </a:lnTo>
                <a:close/>
              </a:path>
            </a:pathLst>
          </a:custGeom>
          <a:solidFill>
            <a:srgbClr val="403A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1/23/24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4279478" y="0"/>
            <a:ext cx="7910830" cy="6858000"/>
          </a:xfrm>
          <a:custGeom>
            <a:avLst/>
            <a:gdLst/>
            <a:ahLst/>
            <a:cxnLst/>
            <a:rect l="l" t="t" r="r" b="b"/>
            <a:pathLst>
              <a:path w="7910830" h="6858000">
                <a:moveTo>
                  <a:pt x="7910278" y="0"/>
                </a:moveTo>
                <a:lnTo>
                  <a:pt x="0" y="0"/>
                </a:lnTo>
                <a:lnTo>
                  <a:pt x="0" y="6857999"/>
                </a:lnTo>
                <a:lnTo>
                  <a:pt x="7910278" y="6857999"/>
                </a:lnTo>
                <a:lnTo>
                  <a:pt x="7910278" y="0"/>
                </a:lnTo>
                <a:close/>
              </a:path>
            </a:pathLst>
          </a:custGeom>
          <a:solidFill>
            <a:srgbClr val="4039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406861" y="99060"/>
            <a:ext cx="8401685" cy="9886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rgbClr val="FBF27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472942" y="1364996"/>
            <a:ext cx="7346315" cy="24974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1/23/24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24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xfrm>
            <a:off x="6705605" y="2133600"/>
            <a:ext cx="4190948" cy="609140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marR="5080">
              <a:lnSpc>
                <a:spcPts val="4300"/>
              </a:lnSpc>
              <a:spcBef>
                <a:spcPts val="204"/>
              </a:spcBef>
            </a:pPr>
            <a:r>
              <a:rPr lang="en-US" sz="4400" b="0" spc="-655" dirty="0">
                <a:solidFill>
                  <a:srgbClr val="FFFFFF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 </a:t>
            </a:r>
            <a:endParaRPr sz="4400" b="0" dirty="0">
              <a:solidFill>
                <a:srgbClr val="FFFF00"/>
              </a:solidFill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5825446" y="544531"/>
            <a:ext cx="0" cy="5589270"/>
          </a:xfrm>
          <a:custGeom>
            <a:avLst/>
            <a:gdLst/>
            <a:ahLst/>
            <a:cxnLst/>
            <a:rect l="l" t="t" r="r" b="b"/>
            <a:pathLst>
              <a:path h="5589270">
                <a:moveTo>
                  <a:pt x="0" y="0"/>
                </a:moveTo>
                <a:lnTo>
                  <a:pt x="1" y="5589142"/>
                </a:lnTo>
              </a:path>
            </a:pathLst>
          </a:custGeom>
          <a:ln w="285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Picture 66">
            <a:extLst>
              <a:ext uri="{FF2B5EF4-FFF2-40B4-BE49-F238E27FC236}">
                <a16:creationId xmlns:a16="http://schemas.microsoft.com/office/drawing/2014/main" id="{2D28C2F1-E9A1-F8C9-D331-BF438925DA2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29" y="40341"/>
            <a:ext cx="12192000" cy="6858000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856C1F4E-EE31-EFAD-6E50-8ABA04FE43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1752599"/>
            <a:ext cx="4364761" cy="2953167"/>
          </a:xfrm>
          <a:prstGeom prst="rect">
            <a:avLst/>
          </a:prstGeom>
        </p:spPr>
      </p:pic>
      <p:sp>
        <p:nvSpPr>
          <p:cNvPr id="5" name="object 32">
            <a:extLst>
              <a:ext uri="{FF2B5EF4-FFF2-40B4-BE49-F238E27FC236}">
                <a16:creationId xmlns:a16="http://schemas.microsoft.com/office/drawing/2014/main" id="{B0D236CD-4D03-E2EF-603C-94B5F245FD0B}"/>
              </a:ext>
            </a:extLst>
          </p:cNvPr>
          <p:cNvSpPr/>
          <p:nvPr/>
        </p:nvSpPr>
        <p:spPr>
          <a:xfrm>
            <a:off x="5977846" y="696931"/>
            <a:ext cx="0" cy="5589270"/>
          </a:xfrm>
          <a:custGeom>
            <a:avLst/>
            <a:gdLst/>
            <a:ahLst/>
            <a:cxnLst/>
            <a:rect l="l" t="t" r="r" b="b"/>
            <a:pathLst>
              <a:path h="5589270">
                <a:moveTo>
                  <a:pt x="0" y="0"/>
                </a:moveTo>
                <a:lnTo>
                  <a:pt x="1" y="5589142"/>
                </a:lnTo>
              </a:path>
            </a:pathLst>
          </a:custGeom>
          <a:ln w="285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BF2DAD7C-B6BC-A8A6-BD0F-ACE24816E6F8}"/>
              </a:ext>
            </a:extLst>
          </p:cNvPr>
          <p:cNvSpPr txBox="1"/>
          <p:nvPr/>
        </p:nvSpPr>
        <p:spPr>
          <a:xfrm>
            <a:off x="6553206" y="1905000"/>
            <a:ext cx="4343342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0" spc="-655" dirty="0">
                <a:solidFill>
                  <a:srgbClr val="FFFFFF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P L A N E J A M E N T O</a:t>
            </a:r>
            <a:br>
              <a:rPr lang="en-US" sz="4400" b="0" spc="-655" dirty="0">
                <a:solidFill>
                  <a:srgbClr val="FFFFFF"/>
                </a:solidFill>
                <a:latin typeface="Dubai" panose="020B0503030403030204" pitchFamily="34" charset="-78"/>
                <a:cs typeface="Dubai" panose="020B0503030403030204" pitchFamily="34" charset="-78"/>
              </a:rPr>
            </a:br>
            <a:r>
              <a:rPr lang="en-US" sz="4400" b="0" spc="-655" dirty="0">
                <a:solidFill>
                  <a:srgbClr val="FFFFFF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E S T R A T </a:t>
            </a:r>
            <a:r>
              <a:rPr lang="en-US" sz="4400" b="0" spc="-655" dirty="0" err="1">
                <a:solidFill>
                  <a:srgbClr val="FFFFFF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É</a:t>
            </a:r>
            <a:r>
              <a:rPr lang="en-US" sz="4400" b="0" spc="-655" dirty="0">
                <a:solidFill>
                  <a:srgbClr val="FFFFFF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 G I C O    D E</a:t>
            </a:r>
            <a:br>
              <a:rPr lang="en-US" sz="4400" b="0" spc="-655" dirty="0">
                <a:solidFill>
                  <a:srgbClr val="FFFFFF"/>
                </a:solidFill>
                <a:latin typeface="Dubai" panose="020B0503030403030204" pitchFamily="34" charset="-78"/>
                <a:cs typeface="Dubai" panose="020B0503030403030204" pitchFamily="34" charset="-78"/>
              </a:rPr>
            </a:br>
            <a:r>
              <a:rPr lang="en-US" sz="4400" b="0" spc="-655" dirty="0">
                <a:solidFill>
                  <a:srgbClr val="FFFFFF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E V E N T O S </a:t>
            </a:r>
            <a:br>
              <a:rPr lang="en-US" sz="4400" b="0" spc="-655" dirty="0">
                <a:solidFill>
                  <a:srgbClr val="FFFFFF"/>
                </a:solidFill>
                <a:latin typeface="Dubai" panose="020B0503030403030204" pitchFamily="34" charset="-78"/>
                <a:cs typeface="Dubai" panose="020B0503030403030204" pitchFamily="34" charset="-78"/>
              </a:rPr>
            </a:br>
            <a:r>
              <a:rPr lang="en-US" sz="4400" b="0" spc="-655" dirty="0">
                <a:solidFill>
                  <a:srgbClr val="FFFF0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B R A S  I L  -  2 0 2 4</a:t>
            </a:r>
            <a:endParaRPr lang="pt-BR" sz="4400" dirty="0"/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3851D971-F22B-F003-0A5C-9762C00F52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481" y="5334000"/>
            <a:ext cx="1823640" cy="1564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9648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622163" y="226059"/>
            <a:ext cx="459105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0805" marR="0" lvl="0" indent="0" defTabSz="914400" eaLnBrk="1" fontAlgn="auto" latinLnBrk="0" hangingPunct="1">
              <a:lnSpc>
                <a:spcPct val="100000"/>
              </a:lnSpc>
              <a:spcBef>
                <a:spcPts val="35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8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IASS </a:t>
            </a:r>
            <a:r>
              <a:rPr lang="pt-BR" sz="2800" b="1" i="0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Conference</a:t>
            </a:r>
            <a:r>
              <a:rPr lang="pt-BR" sz="28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2024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622163" y="943355"/>
            <a:ext cx="6223635" cy="491673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150" dirty="0">
                <a:solidFill>
                  <a:srgbClr val="FFFFFF"/>
                </a:solidFill>
                <a:latin typeface="Arial"/>
                <a:cs typeface="Arial"/>
              </a:rPr>
              <a:t>Data:</a:t>
            </a:r>
            <a:r>
              <a:rPr sz="2000" b="1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2000" b="1" spc="-10" dirty="0">
                <a:solidFill>
                  <a:srgbClr val="FFFFFF"/>
                </a:solidFill>
                <a:latin typeface="Arial"/>
                <a:cs typeface="Arial"/>
              </a:rPr>
              <a:t>05 a 07/11</a:t>
            </a:r>
            <a:endParaRPr sz="20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000" b="1" spc="-14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Local:</a:t>
            </a:r>
            <a:r>
              <a:rPr sz="2000" b="1" spc="-8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spc="-16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Rio de Janeiro</a:t>
            </a:r>
          </a:p>
          <a:p>
            <a:pPr marL="12700">
              <a:lnSpc>
                <a:spcPct val="100000"/>
              </a:lnSpc>
            </a:pP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ct val="100000"/>
              </a:lnSpc>
            </a:pPr>
            <a:r>
              <a:rPr sz="1700" b="1" spc="-12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Stakeholders:</a:t>
            </a:r>
            <a:r>
              <a:rPr sz="1700" b="1" spc="-4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700" spc="-7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Representantes</a:t>
            </a:r>
            <a:r>
              <a:rPr sz="1700" spc="-6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700" spc="-1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sz="1700" spc="-7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empresas</a:t>
            </a:r>
            <a:r>
              <a:rPr sz="1700" spc="-6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700" spc="-9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</a:t>
            </a:r>
            <a:r>
              <a:rPr sz="1700" spc="-6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700" spc="-1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setor</a:t>
            </a:r>
            <a:r>
              <a:rPr lang="en-US" sz="1700" spc="-1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 de safety, </a:t>
            </a:r>
            <a:r>
              <a:rPr lang="en-US" sz="1700" spc="-1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além</a:t>
            </a:r>
            <a:r>
              <a:rPr lang="en-US" sz="1700" spc="-1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700" spc="-1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agências</a:t>
            </a:r>
            <a:r>
              <a:rPr lang="en-US" sz="1700" spc="-1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00" spc="-1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reguladoras</a:t>
            </a:r>
            <a:r>
              <a:rPr sz="1700" spc="-1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60"/>
              </a:spcBef>
            </a:pPr>
            <a:endParaRPr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080">
              <a:lnSpc>
                <a:spcPct val="100400"/>
              </a:lnSpc>
            </a:pPr>
            <a:r>
              <a:rPr sz="1700" b="1" spc="-15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r>
              <a:rPr sz="1700" b="1" spc="-6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700" b="1" spc="-14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</a:t>
            </a:r>
            <a:r>
              <a:rPr sz="1700" b="1" spc="-6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700" b="1" spc="-11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participar?</a:t>
            </a:r>
            <a:r>
              <a:rPr sz="1700" b="1" spc="-6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7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 evento reúne especialistas internacionais em aviação com o objetivo de mostrar perspectivas e iniciativas sobre os desafios em questões de segurança e operações de voo. Na edição de Paris, estiveram presentes os principais representantes de segurança de design, fabricantes de produtos aeronáuticos, desenvolvimento e treinamento, manutenção, operações aéreas e regulamentos internacionais. </a:t>
            </a:r>
          </a:p>
          <a:p>
            <a:pPr marL="12700" marR="5080">
              <a:lnSpc>
                <a:spcPct val="100400"/>
              </a:lnSpc>
            </a:pPr>
            <a:endParaRPr lang="pt-BR" sz="1700" spc="-310" dirty="0">
              <a:solidFill>
                <a:schemeClr val="bg1"/>
              </a:solidFill>
              <a:latin typeface="Tipo Brasil Rounded"/>
              <a:cs typeface="Arial"/>
            </a:endParaRPr>
          </a:p>
          <a:p>
            <a:pPr marL="12700" marR="5080">
              <a:lnSpc>
                <a:spcPct val="100400"/>
              </a:lnSpc>
            </a:pPr>
            <a:r>
              <a:rPr sz="1700" spc="-31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700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spc="-50" dirty="0">
                <a:solidFill>
                  <a:srgbClr val="FFFFFF"/>
                </a:solidFill>
                <a:latin typeface="Arial"/>
                <a:cs typeface="Arial"/>
              </a:rPr>
              <a:t>encontro</a:t>
            </a:r>
            <a:r>
              <a:rPr sz="170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spc="-105" dirty="0">
                <a:solidFill>
                  <a:srgbClr val="FFFFFF"/>
                </a:solidFill>
                <a:latin typeface="Arial"/>
                <a:cs typeface="Arial"/>
              </a:rPr>
              <a:t>pode</a:t>
            </a:r>
            <a:r>
              <a:rPr sz="1700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spc="-75" dirty="0">
                <a:solidFill>
                  <a:srgbClr val="FFFFFF"/>
                </a:solidFill>
                <a:latin typeface="Arial"/>
                <a:cs typeface="Arial"/>
              </a:rPr>
              <a:t>promover</a:t>
            </a:r>
            <a:r>
              <a:rPr sz="170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spc="-45" dirty="0">
                <a:solidFill>
                  <a:srgbClr val="FFFFFF"/>
                </a:solidFill>
                <a:latin typeface="Arial"/>
                <a:cs typeface="Arial"/>
              </a:rPr>
              <a:t>maior</a:t>
            </a:r>
            <a:r>
              <a:rPr sz="170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spc="-50" dirty="0">
                <a:solidFill>
                  <a:srgbClr val="FFFFFF"/>
                </a:solidFill>
                <a:latin typeface="Arial"/>
                <a:cs typeface="Arial"/>
              </a:rPr>
              <a:t>integração</a:t>
            </a:r>
            <a:r>
              <a:rPr sz="17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spc="-100" dirty="0">
                <a:solidFill>
                  <a:srgbClr val="FFFFFF"/>
                </a:solidFill>
                <a:latin typeface="Arial"/>
                <a:cs typeface="Arial"/>
              </a:rPr>
              <a:t>da</a:t>
            </a:r>
            <a:r>
              <a:rPr sz="170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700" spc="-75" dirty="0">
                <a:solidFill>
                  <a:srgbClr val="FFFFFF"/>
                </a:solidFill>
                <a:latin typeface="Arial"/>
                <a:cs typeface="Arial"/>
              </a:rPr>
              <a:t>ALTA</a:t>
            </a:r>
            <a:r>
              <a:rPr sz="170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spc="-45" dirty="0">
                <a:solidFill>
                  <a:srgbClr val="FFFFFF"/>
                </a:solidFill>
                <a:latin typeface="Arial"/>
                <a:cs typeface="Arial"/>
              </a:rPr>
              <a:t>com</a:t>
            </a:r>
            <a:r>
              <a:rPr sz="1700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spc="-25" dirty="0">
                <a:solidFill>
                  <a:srgbClr val="FFFFFF"/>
                </a:solidFill>
                <a:latin typeface="Arial"/>
                <a:cs typeface="Arial"/>
              </a:rPr>
              <a:t>as </a:t>
            </a:r>
            <a:r>
              <a:rPr sz="1700" spc="-65" dirty="0">
                <a:solidFill>
                  <a:srgbClr val="FFFFFF"/>
                </a:solidFill>
                <a:latin typeface="Arial"/>
                <a:cs typeface="Arial"/>
              </a:rPr>
              <a:t>pautas</a:t>
            </a:r>
            <a:r>
              <a:rPr sz="1700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spc="-45" dirty="0" err="1">
                <a:solidFill>
                  <a:srgbClr val="FFFFFF"/>
                </a:solidFill>
                <a:latin typeface="Arial"/>
                <a:cs typeface="Arial"/>
              </a:rPr>
              <a:t>atuais</a:t>
            </a:r>
            <a:r>
              <a:rPr sz="1700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700" spc="-95" dirty="0">
                <a:solidFill>
                  <a:srgbClr val="FFFFFF"/>
                </a:solidFill>
                <a:latin typeface="Arial"/>
                <a:cs typeface="Arial"/>
              </a:rPr>
              <a:t>da </a:t>
            </a:r>
            <a:r>
              <a:rPr lang="en-US" sz="1700" spc="-95" dirty="0" err="1">
                <a:solidFill>
                  <a:srgbClr val="FFFFFF"/>
                </a:solidFill>
                <a:latin typeface="Arial"/>
                <a:cs typeface="Arial"/>
              </a:rPr>
              <a:t>aviação</a:t>
            </a:r>
            <a:r>
              <a:rPr lang="en-US" sz="1700" spc="-95" dirty="0">
                <a:solidFill>
                  <a:srgbClr val="FFFFFF"/>
                </a:solidFill>
                <a:latin typeface="Arial"/>
                <a:cs typeface="Arial"/>
              </a:rPr>
              <a:t> e </a:t>
            </a:r>
            <a:r>
              <a:rPr sz="1700" spc="-55" dirty="0" err="1">
                <a:solidFill>
                  <a:srgbClr val="FFFFFF"/>
                </a:solidFill>
                <a:latin typeface="Arial"/>
                <a:cs typeface="Arial"/>
              </a:rPr>
              <a:t>realização</a:t>
            </a:r>
            <a:r>
              <a:rPr sz="1700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spc="-100" dirty="0">
                <a:solidFill>
                  <a:srgbClr val="FFFFFF"/>
                </a:solidFill>
                <a:latin typeface="Arial"/>
                <a:cs typeface="Arial"/>
              </a:rPr>
              <a:t>de </a:t>
            </a:r>
            <a:r>
              <a:rPr sz="1700" spc="-10" dirty="0">
                <a:solidFill>
                  <a:srgbClr val="FFFFFF"/>
                </a:solidFill>
                <a:latin typeface="Arial"/>
                <a:cs typeface="Arial"/>
              </a:rPr>
              <a:t>networking.</a:t>
            </a:r>
            <a:endParaRPr sz="17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65"/>
              </a:spcBef>
            </a:pPr>
            <a:endParaRPr sz="18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spc="-80" dirty="0">
                <a:solidFill>
                  <a:srgbClr val="FFFFFF"/>
                </a:solidFill>
                <a:latin typeface="Arial"/>
                <a:cs typeface="Arial"/>
              </a:rPr>
              <a:t>Mais </a:t>
            </a:r>
            <a:r>
              <a:rPr sz="1800" spc="-50" dirty="0">
                <a:solidFill>
                  <a:srgbClr val="FFFFFF"/>
                </a:solidFill>
                <a:latin typeface="Arial"/>
                <a:cs typeface="Arial"/>
              </a:rPr>
              <a:t>informações</a:t>
            </a:r>
            <a:r>
              <a:rPr sz="1800" spc="-75" dirty="0">
                <a:solidFill>
                  <a:srgbClr val="FFFFFF"/>
                </a:solidFill>
                <a:latin typeface="Arial"/>
                <a:cs typeface="Arial"/>
              </a:rPr>
              <a:t> sobre</a:t>
            </a:r>
            <a:r>
              <a:rPr sz="1800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10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8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85" dirty="0">
                <a:solidFill>
                  <a:srgbClr val="FFFFFF"/>
                </a:solidFill>
                <a:latin typeface="Arial"/>
                <a:cs typeface="Arial"/>
              </a:rPr>
              <a:t>evento:</a:t>
            </a:r>
            <a:r>
              <a:rPr sz="18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pt-BR" sz="1800" u="sng" spc="-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https://iass2024.org/web/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80607" y="5110633"/>
            <a:ext cx="3625156" cy="1298432"/>
          </a:xfrm>
          <a:prstGeom prst="rect">
            <a:avLst/>
          </a:prstGeom>
          <a:solidFill>
            <a:srgbClr val="40395F"/>
          </a:solidFill>
        </p:spPr>
        <p:txBody>
          <a:bodyPr vert="horz" wrap="square" lIns="0" tIns="1276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5"/>
              </a:spcBef>
            </a:pPr>
            <a:r>
              <a:rPr sz="2000" spc="-260" dirty="0">
                <a:solidFill>
                  <a:srgbClr val="FFFFFF"/>
                </a:solidFill>
                <a:latin typeface="Arial"/>
                <a:cs typeface="Arial"/>
              </a:rPr>
              <a:t>SUGESTÃO</a:t>
            </a:r>
            <a:r>
              <a:rPr sz="2000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245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2000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20" dirty="0">
                <a:solidFill>
                  <a:srgbClr val="FFFFFF"/>
                </a:solidFill>
                <a:latin typeface="Arial"/>
                <a:cs typeface="Arial"/>
              </a:rPr>
              <a:t>PARTICIPAÇÃO:</a:t>
            </a:r>
            <a:endParaRPr sz="20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lang="pt-BR" sz="2800" b="1" spc="-409" dirty="0">
                <a:solidFill>
                  <a:srgbClr val="FBF27E"/>
                </a:solidFill>
                <a:latin typeface="Arial"/>
                <a:cs typeface="Arial"/>
              </a:rPr>
              <a:t>PRESENÇA</a:t>
            </a:r>
          </a:p>
          <a:p>
            <a:pPr algn="ctr">
              <a:lnSpc>
                <a:spcPct val="100000"/>
              </a:lnSpc>
            </a:pPr>
            <a:endParaRPr lang="pt-BR" sz="2800" b="1" spc="-409" dirty="0">
              <a:solidFill>
                <a:srgbClr val="FBF27E"/>
              </a:solidFill>
              <a:latin typeface="Arial"/>
              <a:cs typeface="Arial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500F5158-AD6A-CB8C-43A4-7BD232E9C1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409" y="152400"/>
            <a:ext cx="4042009" cy="349015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xfrm>
            <a:off x="6705605" y="2133600"/>
            <a:ext cx="4190948" cy="609140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marR="5080">
              <a:lnSpc>
                <a:spcPts val="4300"/>
              </a:lnSpc>
              <a:spcBef>
                <a:spcPts val="204"/>
              </a:spcBef>
            </a:pPr>
            <a:endParaRPr sz="4400" b="0" dirty="0">
              <a:solidFill>
                <a:srgbClr val="FFFF00"/>
              </a:solidFill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5825446" y="544531"/>
            <a:ext cx="0" cy="5589270"/>
          </a:xfrm>
          <a:custGeom>
            <a:avLst/>
            <a:gdLst/>
            <a:ahLst/>
            <a:cxnLst/>
            <a:rect l="l" t="t" r="r" b="b"/>
            <a:pathLst>
              <a:path h="5589270">
                <a:moveTo>
                  <a:pt x="0" y="0"/>
                </a:moveTo>
                <a:lnTo>
                  <a:pt x="1" y="5589142"/>
                </a:lnTo>
              </a:path>
            </a:pathLst>
          </a:custGeom>
          <a:ln w="285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Content Placeholder 4" descr="A blue and white logo&#10;&#10;Description automatically generated">
            <a:extLst>
              <a:ext uri="{FF2B5EF4-FFF2-40B4-BE49-F238E27FC236}">
                <a16:creationId xmlns:a16="http://schemas.microsoft.com/office/drawing/2014/main" id="{DBF80F93-D033-7A7C-028D-EF01C1D3EE8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A1555DEE-3D08-5378-A610-515F0A7960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44200" y="5758443"/>
            <a:ext cx="1343735" cy="1098275"/>
          </a:xfrm>
          <a:prstGeom prst="rect">
            <a:avLst/>
          </a:prstGeom>
        </p:spPr>
      </p:pic>
      <p:pic>
        <p:nvPicPr>
          <p:cNvPr id="6" name="Imagem 5" descr="Logotipo, Ícone, nome da empresa, Círculo&#10;&#10;Descrição gerada automaticamente">
            <a:extLst>
              <a:ext uri="{FF2B5EF4-FFF2-40B4-BE49-F238E27FC236}">
                <a16:creationId xmlns:a16="http://schemas.microsoft.com/office/drawing/2014/main" id="{FAC68E32-C31C-6651-5BA3-7AEF5AC2D0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1" y="5755879"/>
            <a:ext cx="12191979" cy="1100839"/>
          </a:xfrm>
          <a:prstGeom prst="rect">
            <a:avLst/>
          </a:prstGeom>
        </p:spPr>
      </p:pic>
      <p:pic>
        <p:nvPicPr>
          <p:cNvPr id="7" name="Picture 66">
            <a:extLst>
              <a:ext uri="{FF2B5EF4-FFF2-40B4-BE49-F238E27FC236}">
                <a16:creationId xmlns:a16="http://schemas.microsoft.com/office/drawing/2014/main" id="{3670237C-2D07-10F1-6B27-87CA043E77E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4065" y="95406"/>
            <a:ext cx="12192000" cy="6858000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49100DFF-B0F3-42AC-6197-D46A7286D20D}"/>
              </a:ext>
            </a:extLst>
          </p:cNvPr>
          <p:cNvSpPr txBox="1"/>
          <p:nvPr/>
        </p:nvSpPr>
        <p:spPr>
          <a:xfrm>
            <a:off x="4419604" y="3200400"/>
            <a:ext cx="44195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b="1" dirty="0">
                <a:solidFill>
                  <a:schemeClr val="bg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OBRIGADA!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BB3636ED-6C16-2170-844B-DA3D366965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481" y="5334000"/>
            <a:ext cx="1823640" cy="1564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834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/>
          <p:nvPr/>
        </p:nvSpPr>
        <p:spPr>
          <a:xfrm>
            <a:off x="327059" y="929408"/>
            <a:ext cx="11537950" cy="0"/>
          </a:xfrm>
          <a:custGeom>
            <a:avLst/>
            <a:gdLst/>
            <a:ahLst/>
            <a:cxnLst/>
            <a:rect l="l" t="t" r="r" b="b"/>
            <a:pathLst>
              <a:path w="11537950">
                <a:moveTo>
                  <a:pt x="11537879" y="0"/>
                </a:moveTo>
                <a:lnTo>
                  <a:pt x="0" y="1"/>
                </a:lnTo>
              </a:path>
            </a:pathLst>
          </a:custGeom>
          <a:ln w="6350">
            <a:solidFill>
              <a:srgbClr val="32314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05799" y="559307"/>
            <a:ext cx="429577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114" dirty="0">
                <a:solidFill>
                  <a:srgbClr val="32314C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Agenda</a:t>
            </a:r>
            <a:r>
              <a:rPr sz="1400" b="1" spc="-65" dirty="0">
                <a:solidFill>
                  <a:srgbClr val="32314C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 </a:t>
            </a:r>
            <a:r>
              <a:rPr sz="1400" b="1" spc="-100" dirty="0">
                <a:solidFill>
                  <a:srgbClr val="32314C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de</a:t>
            </a:r>
            <a:r>
              <a:rPr sz="1400" b="1" spc="-60" dirty="0">
                <a:solidFill>
                  <a:srgbClr val="32314C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 </a:t>
            </a:r>
            <a:r>
              <a:rPr sz="1400" b="1" spc="-90" dirty="0" err="1">
                <a:solidFill>
                  <a:srgbClr val="32314C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eventos</a:t>
            </a:r>
            <a:r>
              <a:rPr sz="1400" b="1" spc="-60" dirty="0">
                <a:solidFill>
                  <a:srgbClr val="32314C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 </a:t>
            </a:r>
            <a:r>
              <a:rPr lang="en-US" sz="1400" b="1" spc="-95" dirty="0">
                <a:solidFill>
                  <a:srgbClr val="32314C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ALTA</a:t>
            </a:r>
            <a:r>
              <a:rPr sz="1400" b="1" spc="-70" dirty="0">
                <a:solidFill>
                  <a:srgbClr val="32314C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 </a:t>
            </a:r>
            <a:r>
              <a:rPr sz="1400" spc="-195" dirty="0">
                <a:solidFill>
                  <a:srgbClr val="32314C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–</a:t>
            </a:r>
            <a:r>
              <a:rPr sz="1400" spc="-85" dirty="0">
                <a:solidFill>
                  <a:srgbClr val="32314C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 </a:t>
            </a:r>
            <a:r>
              <a:rPr lang="en-US" sz="1400" spc="-40" dirty="0">
                <a:solidFill>
                  <a:srgbClr val="32314C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 2024</a:t>
            </a:r>
            <a:endParaRPr sz="1400" dirty="0"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051675" y="1018540"/>
            <a:ext cx="487489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375" dirty="0">
                <a:solidFill>
                  <a:srgbClr val="40395F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AGENDA</a:t>
            </a:r>
            <a:r>
              <a:rPr sz="2800" spc="-135" dirty="0">
                <a:solidFill>
                  <a:srgbClr val="40395F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 </a:t>
            </a:r>
            <a:r>
              <a:rPr sz="2800" spc="-385" dirty="0">
                <a:solidFill>
                  <a:srgbClr val="40395F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DE</a:t>
            </a:r>
            <a:r>
              <a:rPr sz="2800" spc="-135" dirty="0">
                <a:solidFill>
                  <a:srgbClr val="40395F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 </a:t>
            </a:r>
            <a:r>
              <a:rPr sz="2800" spc="-365" dirty="0">
                <a:solidFill>
                  <a:srgbClr val="40395F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EVENTOS</a:t>
            </a:r>
            <a:r>
              <a:rPr sz="2800" spc="-130" dirty="0">
                <a:solidFill>
                  <a:srgbClr val="40395F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 </a:t>
            </a:r>
            <a:r>
              <a:rPr sz="2800" spc="-350" dirty="0">
                <a:solidFill>
                  <a:srgbClr val="40395F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SUGERIDA</a:t>
            </a:r>
            <a:endParaRPr sz="2800" dirty="0"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051675" y="1669796"/>
            <a:ext cx="9862185" cy="3652603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24130" algn="just">
              <a:lnSpc>
                <a:spcPct val="99400"/>
              </a:lnSpc>
              <a:spcBef>
                <a:spcPts val="110"/>
              </a:spcBef>
            </a:pPr>
            <a:r>
              <a:rPr sz="1800" spc="-75" dirty="0">
                <a:solidFill>
                  <a:srgbClr val="40395F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Este</a:t>
            </a:r>
            <a:r>
              <a:rPr sz="1800" spc="-90" dirty="0">
                <a:solidFill>
                  <a:srgbClr val="40395F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 </a:t>
            </a:r>
            <a:r>
              <a:rPr sz="1800" spc="-55" dirty="0">
                <a:solidFill>
                  <a:srgbClr val="40395F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calendário</a:t>
            </a:r>
            <a:r>
              <a:rPr sz="1800" spc="-80" dirty="0">
                <a:solidFill>
                  <a:srgbClr val="40395F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 </a:t>
            </a:r>
            <a:r>
              <a:rPr sz="1800" spc="-20" dirty="0">
                <a:solidFill>
                  <a:srgbClr val="40395F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traz</a:t>
            </a:r>
            <a:r>
              <a:rPr sz="1800" spc="-75" dirty="0">
                <a:solidFill>
                  <a:srgbClr val="40395F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 </a:t>
            </a:r>
            <a:r>
              <a:rPr sz="1800" spc="-70" dirty="0">
                <a:solidFill>
                  <a:srgbClr val="40395F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sugestões</a:t>
            </a:r>
            <a:r>
              <a:rPr sz="1800" spc="-80" dirty="0">
                <a:solidFill>
                  <a:srgbClr val="40395F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 para</a:t>
            </a:r>
            <a:r>
              <a:rPr sz="1800" spc="-75" dirty="0">
                <a:solidFill>
                  <a:srgbClr val="40395F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 </a:t>
            </a:r>
            <a:r>
              <a:rPr sz="1800" spc="-45" dirty="0">
                <a:solidFill>
                  <a:srgbClr val="40395F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participação</a:t>
            </a:r>
            <a:r>
              <a:rPr sz="1800" spc="-80" dirty="0">
                <a:solidFill>
                  <a:srgbClr val="40395F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 </a:t>
            </a:r>
            <a:r>
              <a:rPr sz="1800" spc="-100" dirty="0">
                <a:solidFill>
                  <a:srgbClr val="40395F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da</a:t>
            </a:r>
            <a:r>
              <a:rPr sz="1800" spc="-75" dirty="0">
                <a:solidFill>
                  <a:srgbClr val="40395F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 </a:t>
            </a:r>
            <a:r>
              <a:rPr lang="en-US" spc="-80" dirty="0">
                <a:solidFill>
                  <a:srgbClr val="40395F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ALTA</a:t>
            </a:r>
            <a:r>
              <a:rPr sz="1800" spc="-80" dirty="0">
                <a:solidFill>
                  <a:srgbClr val="40395F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 </a:t>
            </a:r>
            <a:r>
              <a:rPr sz="1800" spc="-65" dirty="0">
                <a:solidFill>
                  <a:srgbClr val="40395F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em</a:t>
            </a:r>
            <a:r>
              <a:rPr sz="1800" spc="-80" dirty="0">
                <a:solidFill>
                  <a:srgbClr val="40395F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 </a:t>
            </a:r>
            <a:r>
              <a:rPr sz="1800" spc="-75" dirty="0">
                <a:solidFill>
                  <a:srgbClr val="40395F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eventos </a:t>
            </a:r>
            <a:r>
              <a:rPr sz="1800" spc="-35" dirty="0">
                <a:solidFill>
                  <a:srgbClr val="40395F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importantes</a:t>
            </a:r>
            <a:r>
              <a:rPr sz="1800" spc="-80" dirty="0">
                <a:solidFill>
                  <a:srgbClr val="40395F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 </a:t>
            </a:r>
            <a:r>
              <a:rPr sz="1800" spc="-95" dirty="0">
                <a:solidFill>
                  <a:srgbClr val="40395F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que</a:t>
            </a:r>
            <a:r>
              <a:rPr sz="1800" spc="-85" dirty="0">
                <a:solidFill>
                  <a:srgbClr val="40395F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 </a:t>
            </a:r>
            <a:r>
              <a:rPr sz="1800" spc="-60" dirty="0">
                <a:solidFill>
                  <a:srgbClr val="40395F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ocorrerão</a:t>
            </a:r>
            <a:r>
              <a:rPr sz="1800" spc="-80" dirty="0">
                <a:solidFill>
                  <a:srgbClr val="40395F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 </a:t>
            </a:r>
            <a:r>
              <a:rPr sz="1800" spc="-25" dirty="0">
                <a:solidFill>
                  <a:srgbClr val="40395F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no </a:t>
            </a:r>
            <a:r>
              <a:rPr lang="en-US" sz="1800" spc="-40" dirty="0" err="1">
                <a:solidFill>
                  <a:srgbClr val="40395F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Brasil</a:t>
            </a:r>
            <a:r>
              <a:rPr lang="en-US" sz="1800" spc="-40" dirty="0">
                <a:solidFill>
                  <a:srgbClr val="40395F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 </a:t>
            </a:r>
            <a:r>
              <a:rPr lang="en-US" sz="1800" spc="-40" dirty="0" err="1">
                <a:solidFill>
                  <a:srgbClr val="40395F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em</a:t>
            </a:r>
            <a:r>
              <a:rPr lang="en-US" sz="1800" spc="-40" dirty="0">
                <a:solidFill>
                  <a:srgbClr val="40395F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 2024</a:t>
            </a:r>
            <a:r>
              <a:rPr sz="1800" spc="-155" dirty="0">
                <a:solidFill>
                  <a:srgbClr val="40395F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.</a:t>
            </a:r>
            <a:r>
              <a:rPr sz="1800" spc="-65" dirty="0">
                <a:solidFill>
                  <a:srgbClr val="40395F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 </a:t>
            </a:r>
            <a:r>
              <a:rPr sz="1800" spc="-45" dirty="0" err="1">
                <a:solidFill>
                  <a:srgbClr val="40395F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Tratam</a:t>
            </a:r>
            <a:r>
              <a:rPr sz="1800" spc="-45" dirty="0">
                <a:solidFill>
                  <a:srgbClr val="40395F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-</a:t>
            </a:r>
            <a:r>
              <a:rPr sz="1800" spc="-90" dirty="0">
                <a:solidFill>
                  <a:srgbClr val="40395F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se</a:t>
            </a:r>
            <a:r>
              <a:rPr sz="1800" spc="-70" dirty="0">
                <a:solidFill>
                  <a:srgbClr val="40395F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 </a:t>
            </a:r>
            <a:r>
              <a:rPr lang="en-US" sz="1800" spc="-70" dirty="0">
                <a:solidFill>
                  <a:srgbClr val="40395F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de </a:t>
            </a:r>
            <a:r>
              <a:rPr sz="1800" spc="-65" dirty="0" err="1">
                <a:solidFill>
                  <a:srgbClr val="40395F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conferências</a:t>
            </a:r>
            <a:r>
              <a:rPr sz="1800" spc="-65" dirty="0">
                <a:solidFill>
                  <a:srgbClr val="40395F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,</a:t>
            </a:r>
            <a:r>
              <a:rPr sz="1800" spc="-70" dirty="0">
                <a:solidFill>
                  <a:srgbClr val="40395F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 </a:t>
            </a:r>
            <a:r>
              <a:rPr sz="1800" spc="-75" dirty="0">
                <a:solidFill>
                  <a:srgbClr val="40395F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congressos</a:t>
            </a:r>
            <a:r>
              <a:rPr sz="1800" spc="-60" dirty="0">
                <a:solidFill>
                  <a:srgbClr val="40395F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 </a:t>
            </a:r>
            <a:r>
              <a:rPr sz="1800" spc="-105" dirty="0">
                <a:solidFill>
                  <a:srgbClr val="40395F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e</a:t>
            </a:r>
            <a:r>
              <a:rPr sz="1800" spc="-70" dirty="0">
                <a:solidFill>
                  <a:srgbClr val="40395F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 </a:t>
            </a:r>
            <a:r>
              <a:rPr sz="1800" spc="-35" dirty="0">
                <a:solidFill>
                  <a:srgbClr val="40395F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feiras</a:t>
            </a:r>
            <a:r>
              <a:rPr sz="1800" spc="-65" dirty="0">
                <a:solidFill>
                  <a:srgbClr val="40395F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 </a:t>
            </a:r>
            <a:r>
              <a:rPr sz="1800" spc="-40" dirty="0">
                <a:solidFill>
                  <a:srgbClr val="40395F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tradicionais</a:t>
            </a:r>
            <a:r>
              <a:rPr sz="1800" spc="-60" dirty="0">
                <a:solidFill>
                  <a:srgbClr val="40395F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 </a:t>
            </a:r>
            <a:r>
              <a:rPr sz="1800" spc="-90" dirty="0">
                <a:solidFill>
                  <a:srgbClr val="40395F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do</a:t>
            </a:r>
            <a:r>
              <a:rPr sz="1800" spc="-60" dirty="0">
                <a:solidFill>
                  <a:srgbClr val="40395F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 </a:t>
            </a:r>
            <a:r>
              <a:rPr sz="1800" spc="-35" dirty="0" err="1">
                <a:solidFill>
                  <a:srgbClr val="40395F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setor</a:t>
            </a:r>
            <a:r>
              <a:rPr sz="1800" spc="-60" dirty="0">
                <a:solidFill>
                  <a:srgbClr val="40395F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 </a:t>
            </a:r>
            <a:r>
              <a:rPr lang="en-US" spc="-10" dirty="0" err="1">
                <a:solidFill>
                  <a:srgbClr val="40395F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aéreo</a:t>
            </a:r>
            <a:r>
              <a:rPr sz="1800" spc="-10" dirty="0">
                <a:solidFill>
                  <a:srgbClr val="40395F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, </a:t>
            </a:r>
            <a:r>
              <a:rPr sz="1800" spc="-95" dirty="0">
                <a:solidFill>
                  <a:srgbClr val="40395F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que</a:t>
            </a:r>
            <a:r>
              <a:rPr sz="1800" spc="-90" dirty="0">
                <a:solidFill>
                  <a:srgbClr val="40395F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 </a:t>
            </a:r>
            <a:r>
              <a:rPr sz="1800" spc="-70" dirty="0">
                <a:solidFill>
                  <a:srgbClr val="40395F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guardam</a:t>
            </a:r>
            <a:r>
              <a:rPr sz="1800" spc="-85" dirty="0">
                <a:solidFill>
                  <a:srgbClr val="40395F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 </a:t>
            </a:r>
            <a:r>
              <a:rPr sz="1800" spc="-60" dirty="0">
                <a:solidFill>
                  <a:srgbClr val="40395F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expectativas</a:t>
            </a:r>
            <a:r>
              <a:rPr sz="1800" spc="-80" dirty="0">
                <a:solidFill>
                  <a:srgbClr val="40395F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 </a:t>
            </a:r>
            <a:r>
              <a:rPr sz="1800" spc="-75" dirty="0">
                <a:solidFill>
                  <a:srgbClr val="40395F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sobre</a:t>
            </a:r>
            <a:r>
              <a:rPr sz="1800" spc="-80" dirty="0">
                <a:solidFill>
                  <a:srgbClr val="40395F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 </a:t>
            </a:r>
            <a:r>
              <a:rPr sz="1800" spc="-95" dirty="0">
                <a:solidFill>
                  <a:srgbClr val="40395F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os</a:t>
            </a:r>
            <a:r>
              <a:rPr sz="1800" spc="-80" dirty="0">
                <a:solidFill>
                  <a:srgbClr val="40395F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 </a:t>
            </a:r>
            <a:r>
              <a:rPr sz="1800" spc="-75" dirty="0">
                <a:solidFill>
                  <a:srgbClr val="40395F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debates</a:t>
            </a:r>
            <a:r>
              <a:rPr sz="1800" spc="-80" dirty="0">
                <a:solidFill>
                  <a:srgbClr val="40395F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 </a:t>
            </a:r>
            <a:r>
              <a:rPr sz="1800" spc="-100" dirty="0">
                <a:solidFill>
                  <a:srgbClr val="40395F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de</a:t>
            </a:r>
            <a:r>
              <a:rPr sz="1800" spc="-85" dirty="0">
                <a:solidFill>
                  <a:srgbClr val="40395F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 </a:t>
            </a:r>
            <a:r>
              <a:rPr sz="1800" spc="-35" dirty="0">
                <a:solidFill>
                  <a:srgbClr val="40395F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importantes</a:t>
            </a:r>
            <a:r>
              <a:rPr sz="1800" spc="-80" dirty="0">
                <a:solidFill>
                  <a:srgbClr val="40395F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 </a:t>
            </a:r>
            <a:r>
              <a:rPr sz="1800" spc="-65" dirty="0">
                <a:solidFill>
                  <a:srgbClr val="40395F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pautas</a:t>
            </a:r>
            <a:r>
              <a:rPr sz="1800" spc="-80" dirty="0">
                <a:solidFill>
                  <a:srgbClr val="40395F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 </a:t>
            </a:r>
            <a:r>
              <a:rPr sz="1800" spc="-95" dirty="0">
                <a:solidFill>
                  <a:srgbClr val="40395F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do</a:t>
            </a:r>
            <a:r>
              <a:rPr sz="1800" spc="-75" dirty="0">
                <a:solidFill>
                  <a:srgbClr val="40395F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 segmento,</a:t>
            </a:r>
            <a:r>
              <a:rPr sz="1800" spc="-80" dirty="0">
                <a:solidFill>
                  <a:srgbClr val="40395F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 </a:t>
            </a:r>
            <a:r>
              <a:rPr sz="1800" spc="-50" dirty="0">
                <a:solidFill>
                  <a:srgbClr val="40395F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com</a:t>
            </a:r>
            <a:r>
              <a:rPr sz="1800" spc="-80" dirty="0">
                <a:solidFill>
                  <a:srgbClr val="40395F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 </a:t>
            </a:r>
            <a:r>
              <a:rPr sz="1800" spc="-110" dirty="0">
                <a:solidFill>
                  <a:srgbClr val="40395F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a</a:t>
            </a:r>
            <a:r>
              <a:rPr sz="1800" spc="-80" dirty="0">
                <a:solidFill>
                  <a:srgbClr val="40395F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 </a:t>
            </a:r>
            <a:r>
              <a:rPr sz="1800" spc="-45" dirty="0">
                <a:solidFill>
                  <a:srgbClr val="40395F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participação</a:t>
            </a:r>
            <a:r>
              <a:rPr sz="1800" spc="-80" dirty="0">
                <a:solidFill>
                  <a:srgbClr val="40395F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 </a:t>
            </a:r>
            <a:r>
              <a:rPr sz="1800" spc="-25" dirty="0">
                <a:solidFill>
                  <a:srgbClr val="40395F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de </a:t>
            </a:r>
            <a:r>
              <a:rPr sz="1800" spc="-60" dirty="0">
                <a:solidFill>
                  <a:srgbClr val="40395F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autoridades</a:t>
            </a:r>
            <a:r>
              <a:rPr sz="1800" spc="-75" dirty="0">
                <a:solidFill>
                  <a:srgbClr val="40395F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 </a:t>
            </a:r>
            <a:r>
              <a:rPr sz="1800" spc="-70" dirty="0">
                <a:solidFill>
                  <a:srgbClr val="40395F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públicas,</a:t>
            </a:r>
            <a:r>
              <a:rPr sz="1800" spc="-75" dirty="0">
                <a:solidFill>
                  <a:srgbClr val="40395F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 </a:t>
            </a:r>
            <a:r>
              <a:rPr sz="1800" spc="-40" dirty="0">
                <a:solidFill>
                  <a:srgbClr val="40395F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incluindo</a:t>
            </a:r>
            <a:r>
              <a:rPr sz="1800" spc="-70" dirty="0">
                <a:solidFill>
                  <a:srgbClr val="40395F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 </a:t>
            </a:r>
            <a:r>
              <a:rPr sz="1800" spc="-110" dirty="0">
                <a:solidFill>
                  <a:srgbClr val="40395F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a</a:t>
            </a:r>
            <a:r>
              <a:rPr sz="1800" spc="-75" dirty="0">
                <a:solidFill>
                  <a:srgbClr val="40395F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 </a:t>
            </a:r>
            <a:r>
              <a:rPr sz="1800" spc="-75" dirty="0" err="1">
                <a:solidFill>
                  <a:srgbClr val="40395F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presença</a:t>
            </a:r>
            <a:r>
              <a:rPr sz="1800" spc="-70" dirty="0">
                <a:solidFill>
                  <a:srgbClr val="40395F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 </a:t>
            </a:r>
            <a:r>
              <a:rPr lang="en-US" sz="1800" spc="-90" dirty="0">
                <a:solidFill>
                  <a:srgbClr val="40395F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de </a:t>
            </a:r>
            <a:r>
              <a:rPr sz="1800" spc="-25" dirty="0" err="1">
                <a:solidFill>
                  <a:srgbClr val="40395F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ministros</a:t>
            </a:r>
            <a:r>
              <a:rPr sz="1800" spc="-70" dirty="0">
                <a:solidFill>
                  <a:srgbClr val="40395F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 </a:t>
            </a:r>
            <a:r>
              <a:rPr sz="1800" spc="-90" dirty="0">
                <a:solidFill>
                  <a:srgbClr val="40395F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do</a:t>
            </a:r>
            <a:r>
              <a:rPr sz="1800" spc="-75" dirty="0">
                <a:solidFill>
                  <a:srgbClr val="40395F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 </a:t>
            </a:r>
            <a:r>
              <a:rPr sz="1800" spc="-95" dirty="0">
                <a:solidFill>
                  <a:srgbClr val="40395F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Poder</a:t>
            </a:r>
            <a:r>
              <a:rPr sz="1800" spc="-70" dirty="0">
                <a:solidFill>
                  <a:srgbClr val="40395F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 </a:t>
            </a:r>
            <a:r>
              <a:rPr sz="1800" spc="-10" dirty="0">
                <a:solidFill>
                  <a:srgbClr val="40395F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Executivo, </a:t>
            </a:r>
            <a:r>
              <a:rPr sz="1800" spc="-75" dirty="0">
                <a:solidFill>
                  <a:srgbClr val="40395F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agências</a:t>
            </a:r>
            <a:r>
              <a:rPr sz="1800" spc="-70" dirty="0">
                <a:solidFill>
                  <a:srgbClr val="40395F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 </a:t>
            </a:r>
            <a:r>
              <a:rPr sz="1800" spc="-75" dirty="0">
                <a:solidFill>
                  <a:srgbClr val="40395F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reguladoras,</a:t>
            </a:r>
            <a:r>
              <a:rPr sz="1800" spc="-70" dirty="0">
                <a:solidFill>
                  <a:srgbClr val="40395F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 </a:t>
            </a:r>
            <a:r>
              <a:rPr sz="1800" spc="-60" dirty="0">
                <a:solidFill>
                  <a:srgbClr val="40395F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parlamentares,</a:t>
            </a:r>
            <a:r>
              <a:rPr sz="1800" spc="-70" dirty="0">
                <a:solidFill>
                  <a:srgbClr val="40395F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 </a:t>
            </a:r>
            <a:r>
              <a:rPr sz="1800" spc="-40" dirty="0">
                <a:solidFill>
                  <a:srgbClr val="40395F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entre</a:t>
            </a:r>
            <a:r>
              <a:rPr sz="1800" spc="-80" dirty="0">
                <a:solidFill>
                  <a:srgbClr val="40395F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 </a:t>
            </a:r>
            <a:r>
              <a:rPr sz="1800" spc="-65" dirty="0">
                <a:solidFill>
                  <a:srgbClr val="40395F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outros,</a:t>
            </a:r>
            <a:r>
              <a:rPr sz="1800" spc="-70" dirty="0">
                <a:solidFill>
                  <a:srgbClr val="40395F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 </a:t>
            </a:r>
            <a:r>
              <a:rPr sz="1800" spc="-80" dirty="0">
                <a:solidFill>
                  <a:srgbClr val="40395F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para</a:t>
            </a:r>
            <a:r>
              <a:rPr sz="1800" spc="-70" dirty="0">
                <a:solidFill>
                  <a:srgbClr val="40395F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 </a:t>
            </a:r>
            <a:r>
              <a:rPr sz="1800" spc="-40" dirty="0">
                <a:solidFill>
                  <a:srgbClr val="40395F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além</a:t>
            </a:r>
            <a:r>
              <a:rPr sz="1800" spc="-75" dirty="0">
                <a:solidFill>
                  <a:srgbClr val="40395F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 </a:t>
            </a:r>
            <a:r>
              <a:rPr sz="1800" spc="-85" dirty="0">
                <a:solidFill>
                  <a:srgbClr val="40395F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dos</a:t>
            </a:r>
            <a:r>
              <a:rPr sz="1800" spc="-70" dirty="0">
                <a:solidFill>
                  <a:srgbClr val="40395F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 </a:t>
            </a:r>
            <a:r>
              <a:rPr sz="1800" spc="-55" dirty="0">
                <a:solidFill>
                  <a:srgbClr val="40395F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representantes</a:t>
            </a:r>
            <a:r>
              <a:rPr sz="1800" spc="-70" dirty="0">
                <a:solidFill>
                  <a:srgbClr val="40395F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 </a:t>
            </a:r>
            <a:r>
              <a:rPr sz="1800" spc="-90" dirty="0">
                <a:solidFill>
                  <a:srgbClr val="40395F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do</a:t>
            </a:r>
            <a:r>
              <a:rPr sz="1800" spc="-70" dirty="0">
                <a:solidFill>
                  <a:srgbClr val="40395F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 </a:t>
            </a:r>
            <a:r>
              <a:rPr sz="1800" spc="-10" dirty="0">
                <a:solidFill>
                  <a:srgbClr val="40395F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mercado.</a:t>
            </a:r>
            <a:endParaRPr sz="1800" dirty="0">
              <a:latin typeface="Dubai" panose="020B0503030403030204" pitchFamily="34" charset="-78"/>
              <a:cs typeface="Dubai" panose="020B0503030403030204" pitchFamily="34" charset="-78"/>
            </a:endParaRPr>
          </a:p>
          <a:p>
            <a:pPr algn="just">
              <a:lnSpc>
                <a:spcPct val="100000"/>
              </a:lnSpc>
              <a:spcBef>
                <a:spcPts val="175"/>
              </a:spcBef>
            </a:pPr>
            <a:endParaRPr sz="1800" dirty="0">
              <a:latin typeface="Dubai" panose="020B0503030403030204" pitchFamily="34" charset="-78"/>
              <a:cs typeface="Dubai" panose="020B0503030403030204" pitchFamily="34" charset="-78"/>
            </a:endParaRPr>
          </a:p>
          <a:p>
            <a:pPr marL="12700" marR="5080" algn="just">
              <a:lnSpc>
                <a:spcPct val="99400"/>
              </a:lnSpc>
            </a:pPr>
            <a:r>
              <a:rPr sz="1800" spc="-225" dirty="0">
                <a:solidFill>
                  <a:srgbClr val="40395F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É</a:t>
            </a:r>
            <a:r>
              <a:rPr sz="1800" spc="-70" dirty="0">
                <a:solidFill>
                  <a:srgbClr val="40395F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 </a:t>
            </a:r>
            <a:r>
              <a:rPr sz="1800" spc="-45" dirty="0">
                <a:solidFill>
                  <a:srgbClr val="40395F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fundamental</a:t>
            </a:r>
            <a:r>
              <a:rPr sz="1800" spc="-80" dirty="0">
                <a:solidFill>
                  <a:srgbClr val="40395F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 </a:t>
            </a:r>
            <a:r>
              <a:rPr sz="1800" spc="-95" dirty="0">
                <a:solidFill>
                  <a:srgbClr val="40395F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que</a:t>
            </a:r>
            <a:r>
              <a:rPr sz="1800" spc="-85" dirty="0">
                <a:solidFill>
                  <a:srgbClr val="40395F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 </a:t>
            </a:r>
            <a:r>
              <a:rPr sz="1800" spc="-55" dirty="0">
                <a:solidFill>
                  <a:srgbClr val="40395F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representantes</a:t>
            </a:r>
            <a:r>
              <a:rPr sz="1800" spc="-70" dirty="0">
                <a:solidFill>
                  <a:srgbClr val="40395F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 </a:t>
            </a:r>
            <a:r>
              <a:rPr sz="1800" spc="-100" dirty="0">
                <a:solidFill>
                  <a:srgbClr val="40395F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da</a:t>
            </a:r>
            <a:r>
              <a:rPr sz="1800" spc="-65" dirty="0">
                <a:solidFill>
                  <a:srgbClr val="40395F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 </a:t>
            </a:r>
            <a:r>
              <a:rPr lang="en-US" sz="1800" spc="-80" dirty="0">
                <a:solidFill>
                  <a:srgbClr val="40395F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ALTA</a:t>
            </a:r>
            <a:r>
              <a:rPr sz="1800" spc="-70" dirty="0">
                <a:solidFill>
                  <a:srgbClr val="40395F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 </a:t>
            </a:r>
            <a:r>
              <a:rPr sz="1800" spc="-45" dirty="0">
                <a:solidFill>
                  <a:srgbClr val="40395F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atuem</a:t>
            </a:r>
            <a:r>
              <a:rPr sz="1800" spc="-70" dirty="0">
                <a:solidFill>
                  <a:srgbClr val="40395F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 </a:t>
            </a:r>
            <a:r>
              <a:rPr sz="1800" spc="-60" dirty="0">
                <a:solidFill>
                  <a:srgbClr val="40395F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nestes</a:t>
            </a:r>
            <a:r>
              <a:rPr sz="1800" spc="-70" dirty="0">
                <a:solidFill>
                  <a:srgbClr val="40395F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 </a:t>
            </a:r>
            <a:r>
              <a:rPr sz="1800" spc="-90" dirty="0">
                <a:solidFill>
                  <a:srgbClr val="40395F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eventos,</a:t>
            </a:r>
            <a:r>
              <a:rPr sz="1800" spc="-70" dirty="0">
                <a:solidFill>
                  <a:srgbClr val="40395F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 </a:t>
            </a:r>
            <a:r>
              <a:rPr sz="1800" spc="-85" dirty="0" err="1">
                <a:solidFill>
                  <a:srgbClr val="40395F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promovendo</a:t>
            </a:r>
            <a:r>
              <a:rPr sz="1800" spc="-80" dirty="0">
                <a:solidFill>
                  <a:srgbClr val="40395F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 </a:t>
            </a:r>
            <a:r>
              <a:rPr sz="1800" spc="-110" dirty="0">
                <a:solidFill>
                  <a:srgbClr val="40395F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a</a:t>
            </a:r>
            <a:r>
              <a:rPr sz="1800" spc="-80" dirty="0">
                <a:solidFill>
                  <a:srgbClr val="40395F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 </a:t>
            </a:r>
            <a:r>
              <a:rPr sz="1800" spc="-55" dirty="0">
                <a:solidFill>
                  <a:srgbClr val="40395F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ampliação</a:t>
            </a:r>
            <a:r>
              <a:rPr sz="1800" spc="-80" dirty="0">
                <a:solidFill>
                  <a:srgbClr val="40395F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 </a:t>
            </a:r>
            <a:r>
              <a:rPr sz="1800" spc="-100" dirty="0">
                <a:solidFill>
                  <a:srgbClr val="40395F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de</a:t>
            </a:r>
            <a:r>
              <a:rPr sz="1800" spc="-90" dirty="0">
                <a:solidFill>
                  <a:srgbClr val="40395F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 </a:t>
            </a:r>
            <a:r>
              <a:rPr sz="1800" spc="-85" dirty="0">
                <a:solidFill>
                  <a:srgbClr val="40395F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seu espaço</a:t>
            </a:r>
            <a:r>
              <a:rPr sz="1800" spc="-75" dirty="0">
                <a:solidFill>
                  <a:srgbClr val="40395F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 </a:t>
            </a:r>
            <a:r>
              <a:rPr sz="1800" spc="-95" dirty="0">
                <a:solidFill>
                  <a:srgbClr val="40395F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na</a:t>
            </a:r>
            <a:r>
              <a:rPr sz="1800" spc="-80" dirty="0">
                <a:solidFill>
                  <a:srgbClr val="40395F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 </a:t>
            </a:r>
            <a:r>
              <a:rPr sz="1800" spc="-35" dirty="0">
                <a:solidFill>
                  <a:srgbClr val="40395F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interlocução</a:t>
            </a:r>
            <a:r>
              <a:rPr sz="1800" spc="-80" dirty="0">
                <a:solidFill>
                  <a:srgbClr val="40395F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 </a:t>
            </a:r>
            <a:r>
              <a:rPr sz="1800" spc="-100" dirty="0">
                <a:solidFill>
                  <a:srgbClr val="40395F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de</a:t>
            </a:r>
            <a:r>
              <a:rPr sz="1800" spc="-90" dirty="0">
                <a:solidFill>
                  <a:srgbClr val="40395F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 </a:t>
            </a:r>
            <a:r>
              <a:rPr sz="1800" spc="-20" dirty="0">
                <a:solidFill>
                  <a:srgbClr val="40395F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suas </a:t>
            </a:r>
            <a:r>
              <a:rPr sz="1800" spc="-45" dirty="0">
                <a:solidFill>
                  <a:srgbClr val="40395F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principais</a:t>
            </a:r>
            <a:r>
              <a:rPr sz="1800" spc="-75" dirty="0">
                <a:solidFill>
                  <a:srgbClr val="40395F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 </a:t>
            </a:r>
            <a:r>
              <a:rPr sz="1800" spc="-100" dirty="0">
                <a:solidFill>
                  <a:srgbClr val="40395F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demandas,</a:t>
            </a:r>
            <a:r>
              <a:rPr sz="1800" spc="-70" dirty="0">
                <a:solidFill>
                  <a:srgbClr val="40395F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 </a:t>
            </a:r>
            <a:r>
              <a:rPr sz="1800" spc="-30" dirty="0">
                <a:solidFill>
                  <a:srgbClr val="40395F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junto</a:t>
            </a:r>
            <a:r>
              <a:rPr sz="1800" spc="-70" dirty="0">
                <a:solidFill>
                  <a:srgbClr val="40395F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 </a:t>
            </a:r>
            <a:r>
              <a:rPr sz="1800" spc="-95" dirty="0">
                <a:solidFill>
                  <a:srgbClr val="40395F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aos</a:t>
            </a:r>
            <a:r>
              <a:rPr sz="1800" spc="-70" dirty="0">
                <a:solidFill>
                  <a:srgbClr val="40395F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 </a:t>
            </a:r>
            <a:r>
              <a:rPr sz="1800" spc="-50" dirty="0">
                <a:solidFill>
                  <a:srgbClr val="40395F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stakeholders</a:t>
            </a:r>
            <a:r>
              <a:rPr sz="1800" spc="-70" dirty="0">
                <a:solidFill>
                  <a:srgbClr val="40395F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 </a:t>
            </a:r>
            <a:r>
              <a:rPr sz="1800" spc="-10" dirty="0">
                <a:solidFill>
                  <a:srgbClr val="40395F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presentes.</a:t>
            </a:r>
            <a:endParaRPr sz="1800" dirty="0">
              <a:latin typeface="Dubai" panose="020B0503030403030204" pitchFamily="34" charset="-78"/>
              <a:cs typeface="Dubai" panose="020B0503030403030204" pitchFamily="34" charset="-78"/>
            </a:endParaRPr>
          </a:p>
          <a:p>
            <a:pPr algn="just">
              <a:lnSpc>
                <a:spcPct val="100000"/>
              </a:lnSpc>
              <a:spcBef>
                <a:spcPts val="65"/>
              </a:spcBef>
            </a:pPr>
            <a:endParaRPr sz="1800" dirty="0">
              <a:latin typeface="Dubai" panose="020B0503030403030204" pitchFamily="34" charset="-78"/>
              <a:cs typeface="Dubai" panose="020B0503030403030204" pitchFamily="34" charset="-78"/>
            </a:endParaRPr>
          </a:p>
          <a:p>
            <a:pPr marL="12700" marR="224790" algn="just">
              <a:lnSpc>
                <a:spcPct val="101099"/>
              </a:lnSpc>
              <a:spcBef>
                <a:spcPts val="5"/>
              </a:spcBef>
            </a:pPr>
            <a:r>
              <a:rPr sz="1800" spc="-175" dirty="0">
                <a:solidFill>
                  <a:srgbClr val="40395F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A</a:t>
            </a:r>
            <a:r>
              <a:rPr sz="1800" spc="-105" dirty="0">
                <a:solidFill>
                  <a:srgbClr val="40395F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 </a:t>
            </a:r>
            <a:r>
              <a:rPr sz="1800" spc="-75" dirty="0">
                <a:solidFill>
                  <a:srgbClr val="40395F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seguir,</a:t>
            </a:r>
            <a:r>
              <a:rPr sz="1800" spc="-100" dirty="0">
                <a:solidFill>
                  <a:srgbClr val="40395F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 </a:t>
            </a:r>
            <a:r>
              <a:rPr sz="1800" spc="-95" dirty="0">
                <a:solidFill>
                  <a:srgbClr val="40395F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há</a:t>
            </a:r>
            <a:r>
              <a:rPr sz="1800" spc="-100" dirty="0">
                <a:solidFill>
                  <a:srgbClr val="40395F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 </a:t>
            </a:r>
            <a:r>
              <a:rPr sz="1800" spc="-70" dirty="0">
                <a:solidFill>
                  <a:srgbClr val="40395F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uma</a:t>
            </a:r>
            <a:r>
              <a:rPr sz="1800" spc="-100" dirty="0">
                <a:solidFill>
                  <a:srgbClr val="40395F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 </a:t>
            </a:r>
            <a:r>
              <a:rPr sz="1800" spc="-65" dirty="0">
                <a:solidFill>
                  <a:srgbClr val="40395F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cronograma</a:t>
            </a:r>
            <a:r>
              <a:rPr sz="1800" spc="-100" dirty="0">
                <a:solidFill>
                  <a:srgbClr val="40395F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 </a:t>
            </a:r>
            <a:r>
              <a:rPr sz="1800" spc="-45" dirty="0">
                <a:solidFill>
                  <a:srgbClr val="40395F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simples</a:t>
            </a:r>
            <a:r>
              <a:rPr sz="1800" spc="-100" dirty="0">
                <a:solidFill>
                  <a:srgbClr val="40395F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 </a:t>
            </a:r>
            <a:r>
              <a:rPr sz="1800" spc="-195" dirty="0">
                <a:solidFill>
                  <a:srgbClr val="40395F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,</a:t>
            </a:r>
            <a:r>
              <a:rPr sz="1800" spc="-100" dirty="0">
                <a:solidFill>
                  <a:srgbClr val="40395F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 </a:t>
            </a:r>
            <a:r>
              <a:rPr sz="1800" spc="-50" dirty="0">
                <a:solidFill>
                  <a:srgbClr val="40395F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com</a:t>
            </a:r>
            <a:r>
              <a:rPr sz="1800" spc="-100" dirty="0">
                <a:solidFill>
                  <a:srgbClr val="40395F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 </a:t>
            </a:r>
            <a:r>
              <a:rPr sz="1800" spc="-75" dirty="0">
                <a:solidFill>
                  <a:srgbClr val="40395F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eventos</a:t>
            </a:r>
            <a:r>
              <a:rPr sz="1800" spc="-100" dirty="0">
                <a:solidFill>
                  <a:srgbClr val="40395F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 de</a:t>
            </a:r>
            <a:r>
              <a:rPr sz="1800" spc="-110" dirty="0">
                <a:solidFill>
                  <a:srgbClr val="40395F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 </a:t>
            </a:r>
            <a:r>
              <a:rPr lang="en-US" sz="1800" spc="-55" dirty="0" err="1">
                <a:solidFill>
                  <a:srgbClr val="40395F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março</a:t>
            </a:r>
            <a:r>
              <a:rPr lang="en-US" sz="1800" spc="-55" dirty="0">
                <a:solidFill>
                  <a:srgbClr val="40395F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 a </a:t>
            </a:r>
            <a:r>
              <a:rPr lang="en-US" sz="1800" spc="-55" dirty="0" err="1">
                <a:solidFill>
                  <a:srgbClr val="40395F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novembro</a:t>
            </a:r>
            <a:r>
              <a:rPr sz="1800" spc="-35" dirty="0">
                <a:solidFill>
                  <a:srgbClr val="40395F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.</a:t>
            </a:r>
            <a:endParaRPr lang="en-US" sz="1800" spc="-35" dirty="0">
              <a:solidFill>
                <a:srgbClr val="40395F"/>
              </a:solidFill>
              <a:latin typeface="Dubai" panose="020B0503030403030204" pitchFamily="34" charset="-78"/>
              <a:cs typeface="Dubai" panose="020B0503030403030204" pitchFamily="34" charset="-78"/>
            </a:endParaRPr>
          </a:p>
          <a:p>
            <a:pPr marL="12700" marR="224790" algn="just">
              <a:lnSpc>
                <a:spcPct val="101099"/>
              </a:lnSpc>
              <a:spcBef>
                <a:spcPts val="5"/>
              </a:spcBef>
            </a:pPr>
            <a:r>
              <a:rPr sz="1800" spc="-25" dirty="0" err="1">
                <a:solidFill>
                  <a:srgbClr val="40395F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Nas</a:t>
            </a:r>
            <a:r>
              <a:rPr sz="1800" spc="-25" dirty="0">
                <a:solidFill>
                  <a:srgbClr val="40395F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 </a:t>
            </a:r>
            <a:r>
              <a:rPr sz="1800" spc="-80" dirty="0">
                <a:solidFill>
                  <a:srgbClr val="40395F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páginas</a:t>
            </a:r>
            <a:r>
              <a:rPr sz="1800" spc="-70" dirty="0">
                <a:solidFill>
                  <a:srgbClr val="40395F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 </a:t>
            </a:r>
            <a:r>
              <a:rPr sz="1800" spc="-85" dirty="0">
                <a:solidFill>
                  <a:srgbClr val="40395F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subsequentes,</a:t>
            </a:r>
            <a:r>
              <a:rPr sz="1800" spc="-70" dirty="0">
                <a:solidFill>
                  <a:srgbClr val="40395F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 </a:t>
            </a:r>
            <a:r>
              <a:rPr sz="1800" spc="-50" dirty="0">
                <a:solidFill>
                  <a:srgbClr val="40395F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informações</a:t>
            </a:r>
            <a:r>
              <a:rPr sz="1800" spc="-65" dirty="0">
                <a:solidFill>
                  <a:srgbClr val="40395F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 </a:t>
            </a:r>
            <a:r>
              <a:rPr sz="1800" spc="-75" dirty="0">
                <a:solidFill>
                  <a:srgbClr val="40395F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sobre</a:t>
            </a:r>
            <a:r>
              <a:rPr sz="1800" spc="-80" dirty="0">
                <a:solidFill>
                  <a:srgbClr val="40395F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 cada</a:t>
            </a:r>
            <a:r>
              <a:rPr sz="1800" spc="-70" dirty="0">
                <a:solidFill>
                  <a:srgbClr val="40395F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 </a:t>
            </a:r>
            <a:r>
              <a:rPr sz="1800" spc="-45" dirty="0">
                <a:solidFill>
                  <a:srgbClr val="40395F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um</a:t>
            </a:r>
            <a:r>
              <a:rPr sz="1800" spc="-65" dirty="0">
                <a:solidFill>
                  <a:srgbClr val="40395F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 </a:t>
            </a:r>
            <a:r>
              <a:rPr sz="1800" spc="-10" dirty="0">
                <a:solidFill>
                  <a:srgbClr val="40395F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deles.</a:t>
            </a:r>
            <a:endParaRPr sz="1800" dirty="0">
              <a:latin typeface="Dubai" panose="020B0503030403030204" pitchFamily="34" charset="-78"/>
              <a:cs typeface="Dubai" panose="020B0503030403030204" pitchFamily="34" charset="-78"/>
            </a:endParaRPr>
          </a:p>
          <a:p>
            <a:pPr algn="just">
              <a:lnSpc>
                <a:spcPct val="100000"/>
              </a:lnSpc>
              <a:spcBef>
                <a:spcPts val="65"/>
              </a:spcBef>
            </a:pPr>
            <a:endParaRPr sz="1800" dirty="0">
              <a:latin typeface="Dubai" panose="020B0503030403030204" pitchFamily="34" charset="-78"/>
              <a:cs typeface="Dubai" panose="020B0503030403030204" pitchFamily="34" charset="-78"/>
            </a:endParaRPr>
          </a:p>
          <a:p>
            <a:pPr marL="12700" algn="just">
              <a:lnSpc>
                <a:spcPct val="100000"/>
              </a:lnSpc>
            </a:pPr>
            <a:r>
              <a:rPr sz="1800" spc="-105" dirty="0">
                <a:solidFill>
                  <a:srgbClr val="40395F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*Há</a:t>
            </a:r>
            <a:r>
              <a:rPr sz="1800" spc="-85" dirty="0">
                <a:solidFill>
                  <a:srgbClr val="40395F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 </a:t>
            </a:r>
            <a:r>
              <a:rPr sz="1800" spc="-75" dirty="0">
                <a:solidFill>
                  <a:srgbClr val="40395F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eventos</a:t>
            </a:r>
            <a:r>
              <a:rPr sz="1800" spc="-80" dirty="0">
                <a:solidFill>
                  <a:srgbClr val="40395F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 </a:t>
            </a:r>
            <a:r>
              <a:rPr sz="1800" spc="-75" dirty="0">
                <a:solidFill>
                  <a:srgbClr val="40395F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ainda</a:t>
            </a:r>
            <a:r>
              <a:rPr sz="1800" spc="-80" dirty="0">
                <a:solidFill>
                  <a:srgbClr val="40395F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 </a:t>
            </a:r>
            <a:r>
              <a:rPr sz="1800" spc="-95" dirty="0">
                <a:solidFill>
                  <a:srgbClr val="40395F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não</a:t>
            </a:r>
            <a:r>
              <a:rPr sz="1800" spc="-85" dirty="0">
                <a:solidFill>
                  <a:srgbClr val="40395F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 </a:t>
            </a:r>
            <a:r>
              <a:rPr sz="1800" spc="-80" dirty="0">
                <a:solidFill>
                  <a:srgbClr val="40395F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fechados, </a:t>
            </a:r>
            <a:r>
              <a:rPr sz="1800" spc="-95" dirty="0">
                <a:solidFill>
                  <a:srgbClr val="40395F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que </a:t>
            </a:r>
            <a:r>
              <a:rPr sz="1800" spc="-80" dirty="0">
                <a:solidFill>
                  <a:srgbClr val="40395F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serão </a:t>
            </a:r>
            <a:r>
              <a:rPr sz="1800" spc="-70" dirty="0">
                <a:solidFill>
                  <a:srgbClr val="40395F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avaliados</a:t>
            </a:r>
            <a:r>
              <a:rPr sz="1800" spc="-80" dirty="0">
                <a:solidFill>
                  <a:srgbClr val="40395F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 </a:t>
            </a:r>
            <a:r>
              <a:rPr sz="1800" spc="-10" dirty="0">
                <a:solidFill>
                  <a:srgbClr val="40395F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posteriormente.</a:t>
            </a:r>
            <a:endParaRPr sz="1800" dirty="0"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pic>
        <p:nvPicPr>
          <p:cNvPr id="12" name="Picture 11" descr="A picture containing object, clock, drawing&#10;&#10;Description automatically generated">
            <a:extLst>
              <a:ext uri="{FF2B5EF4-FFF2-40B4-BE49-F238E27FC236}">
                <a16:creationId xmlns:a16="http://schemas.microsoft.com/office/drawing/2014/main" id="{19F6BEB7-2A76-A1CB-7A1C-24430A95955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63201" y="457207"/>
            <a:ext cx="1224847" cy="38306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/>
          <p:nvPr/>
        </p:nvSpPr>
        <p:spPr>
          <a:xfrm>
            <a:off x="327059" y="929408"/>
            <a:ext cx="11537950" cy="0"/>
          </a:xfrm>
          <a:custGeom>
            <a:avLst/>
            <a:gdLst/>
            <a:ahLst/>
            <a:cxnLst/>
            <a:rect l="l" t="t" r="r" b="b"/>
            <a:pathLst>
              <a:path w="11537950">
                <a:moveTo>
                  <a:pt x="11537879" y="0"/>
                </a:moveTo>
                <a:lnTo>
                  <a:pt x="0" y="1"/>
                </a:lnTo>
              </a:path>
            </a:pathLst>
          </a:custGeom>
          <a:ln w="6350">
            <a:solidFill>
              <a:srgbClr val="32314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05799" y="559307"/>
            <a:ext cx="429577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114" dirty="0">
                <a:solidFill>
                  <a:srgbClr val="32314C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Agenda</a:t>
            </a:r>
            <a:r>
              <a:rPr sz="1400" b="1" spc="-65" dirty="0">
                <a:solidFill>
                  <a:srgbClr val="32314C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 </a:t>
            </a:r>
            <a:r>
              <a:rPr sz="1400" b="1" spc="-100" dirty="0">
                <a:solidFill>
                  <a:srgbClr val="32314C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de</a:t>
            </a:r>
            <a:r>
              <a:rPr sz="1400" b="1" spc="-60" dirty="0">
                <a:solidFill>
                  <a:srgbClr val="32314C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 </a:t>
            </a:r>
            <a:r>
              <a:rPr sz="1400" b="1" spc="-90" dirty="0" err="1">
                <a:solidFill>
                  <a:srgbClr val="32314C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eventos</a:t>
            </a:r>
            <a:r>
              <a:rPr sz="1400" b="1" spc="-60" dirty="0">
                <a:solidFill>
                  <a:srgbClr val="32314C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 </a:t>
            </a:r>
            <a:r>
              <a:rPr lang="en-US" sz="1400" b="1" spc="-95" dirty="0">
                <a:solidFill>
                  <a:srgbClr val="32314C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ALTA</a:t>
            </a:r>
            <a:r>
              <a:rPr sz="1400" b="1" spc="-70" dirty="0">
                <a:solidFill>
                  <a:srgbClr val="32314C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 </a:t>
            </a:r>
            <a:r>
              <a:rPr sz="1400" spc="-195" dirty="0">
                <a:solidFill>
                  <a:srgbClr val="32314C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–</a:t>
            </a:r>
            <a:r>
              <a:rPr sz="1400" spc="-85" dirty="0">
                <a:solidFill>
                  <a:srgbClr val="32314C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 </a:t>
            </a:r>
            <a:r>
              <a:rPr lang="en-US" sz="1400" spc="-40" dirty="0">
                <a:solidFill>
                  <a:srgbClr val="32314C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 2024</a:t>
            </a:r>
            <a:endParaRPr sz="1400" dirty="0"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pic>
        <p:nvPicPr>
          <p:cNvPr id="12" name="Picture 11" descr="A picture containing object, clock, drawing&#10;&#10;Description automatically generated">
            <a:extLst>
              <a:ext uri="{FF2B5EF4-FFF2-40B4-BE49-F238E27FC236}">
                <a16:creationId xmlns:a16="http://schemas.microsoft.com/office/drawing/2014/main" id="{19F6BEB7-2A76-A1CB-7A1C-24430A95955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63201" y="457207"/>
            <a:ext cx="1224847" cy="383060"/>
          </a:xfrm>
          <a:prstGeom prst="rect">
            <a:avLst/>
          </a:prstGeom>
        </p:spPr>
      </p:pic>
      <p:graphicFrame>
        <p:nvGraphicFramePr>
          <p:cNvPr id="2" name="object 2">
            <a:extLst>
              <a:ext uri="{FF2B5EF4-FFF2-40B4-BE49-F238E27FC236}">
                <a16:creationId xmlns:a16="http://schemas.microsoft.com/office/drawing/2014/main" id="{129A7171-8833-1D92-9420-12DE109068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9984006"/>
              </p:ext>
            </p:extLst>
          </p:nvPr>
        </p:nvGraphicFramePr>
        <p:xfrm>
          <a:off x="215900" y="929411"/>
          <a:ext cx="11823700" cy="589563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707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306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074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129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0194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31326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1200" b="1" spc="-10" dirty="0">
                          <a:solidFill>
                            <a:srgbClr val="FFFFFF"/>
                          </a:solidFill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EVENTO</a:t>
                      </a:r>
                      <a:endParaRPr sz="1200">
                        <a:latin typeface="Dubai" panose="020B0503030403030204" pitchFamily="34" charset="-78"/>
                        <a:cs typeface="Dubai" panose="020B0503030403030204" pitchFamily="34" charset="-78"/>
                      </a:endParaRPr>
                    </a:p>
                  </a:txBody>
                  <a:tcPr marL="0" marR="0" marT="533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0395F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1200" b="1" spc="-20" dirty="0">
                          <a:solidFill>
                            <a:srgbClr val="FFFFFF"/>
                          </a:solidFill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DATA</a:t>
                      </a:r>
                      <a:endParaRPr sz="1200">
                        <a:latin typeface="Dubai" panose="020B0503030403030204" pitchFamily="34" charset="-78"/>
                        <a:cs typeface="Dubai" panose="020B0503030403030204" pitchFamily="34" charset="-78"/>
                      </a:endParaRPr>
                    </a:p>
                  </a:txBody>
                  <a:tcPr marL="0" marR="0" marT="533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0395F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1200" b="1" spc="-10" dirty="0">
                          <a:solidFill>
                            <a:srgbClr val="FFFFFF"/>
                          </a:solidFill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LOCAL</a:t>
                      </a:r>
                      <a:endParaRPr sz="1200" dirty="0">
                        <a:latin typeface="Dubai" panose="020B0503030403030204" pitchFamily="34" charset="-78"/>
                        <a:cs typeface="Dubai" panose="020B0503030403030204" pitchFamily="34" charset="-78"/>
                      </a:endParaRPr>
                    </a:p>
                  </a:txBody>
                  <a:tcPr marL="0" marR="0" marT="533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0395F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1200" b="1" spc="-75" dirty="0">
                          <a:solidFill>
                            <a:srgbClr val="FFFFFF"/>
                          </a:solidFill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STAKEHOLDERS</a:t>
                      </a:r>
                      <a:endParaRPr sz="1200">
                        <a:latin typeface="Dubai" panose="020B0503030403030204" pitchFamily="34" charset="-78"/>
                        <a:cs typeface="Dubai" panose="020B0503030403030204" pitchFamily="34" charset="-78"/>
                      </a:endParaRPr>
                    </a:p>
                  </a:txBody>
                  <a:tcPr marL="0" marR="0" marT="533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0395F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1200" b="1" spc="-135" dirty="0">
                          <a:solidFill>
                            <a:srgbClr val="FFFFFF"/>
                          </a:solidFill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PARTICIPAÇÃO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 </a:t>
                      </a:r>
                      <a:r>
                        <a:rPr lang="en-US" sz="1200" b="1" spc="-10" dirty="0">
                          <a:solidFill>
                            <a:srgbClr val="FFFFFF"/>
                          </a:solidFill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ALTA</a:t>
                      </a:r>
                      <a:endParaRPr sz="1200" dirty="0">
                        <a:latin typeface="Dubai" panose="020B0503030403030204" pitchFamily="34" charset="-78"/>
                        <a:cs typeface="Dubai" panose="020B0503030403030204" pitchFamily="34" charset="-78"/>
                      </a:endParaRPr>
                    </a:p>
                  </a:txBody>
                  <a:tcPr marL="0" marR="0" marT="533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039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1170">
                <a:tc>
                  <a:txBody>
                    <a:bodyPr/>
                    <a:lstStyle/>
                    <a:p>
                      <a:pPr marL="90805" marR="207010" lvl="0" indent="0" defTabSz="914400" eaLnBrk="1" fontAlgn="auto" latinLnBrk="0" hangingPunct="1">
                        <a:lnSpc>
                          <a:spcPct val="100800"/>
                        </a:lnSpc>
                        <a:spcBef>
                          <a:spcPts val="34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spc="-65" dirty="0">
                          <a:solidFill>
                            <a:srgbClr val="40395F"/>
                          </a:solidFill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Feira</a:t>
                      </a:r>
                      <a:r>
                        <a:rPr lang="pt-BR" sz="1200" b="1" spc="-25" dirty="0">
                          <a:solidFill>
                            <a:srgbClr val="40395F"/>
                          </a:solidFill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 </a:t>
                      </a:r>
                      <a:r>
                        <a:rPr lang="pt-BR" sz="1200" b="1" spc="-95" dirty="0">
                          <a:solidFill>
                            <a:srgbClr val="40395F"/>
                          </a:solidFill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de</a:t>
                      </a:r>
                      <a:r>
                        <a:rPr lang="pt-BR" sz="1200" b="1" spc="-20" dirty="0">
                          <a:solidFill>
                            <a:srgbClr val="40395F"/>
                          </a:solidFill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 </a:t>
                      </a:r>
                      <a:r>
                        <a:rPr lang="pt-BR" sz="1200" b="1" spc="-85" dirty="0">
                          <a:solidFill>
                            <a:srgbClr val="40395F"/>
                          </a:solidFill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Transporte</a:t>
                      </a:r>
                      <a:r>
                        <a:rPr lang="pt-BR" sz="1200" b="1" spc="-20" dirty="0">
                          <a:solidFill>
                            <a:srgbClr val="40395F"/>
                          </a:solidFill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 </a:t>
                      </a:r>
                      <a:r>
                        <a:rPr lang="pt-BR" sz="1200" b="1" u="none" spc="-70" dirty="0">
                          <a:solidFill>
                            <a:srgbClr val="40395F"/>
                          </a:solidFill>
                          <a:uFill>
                            <a:solidFill>
                              <a:srgbClr val="40395F"/>
                            </a:solidFill>
                          </a:uFill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Intermodal</a:t>
                      </a:r>
                      <a:r>
                        <a:rPr lang="pt-BR" sz="1200" b="1" spc="-20" dirty="0">
                          <a:solidFill>
                            <a:srgbClr val="40395F"/>
                          </a:solidFill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 </a:t>
                      </a:r>
                      <a:r>
                        <a:rPr lang="pt-BR" sz="1200" b="1" spc="-50" dirty="0">
                          <a:solidFill>
                            <a:srgbClr val="40395F"/>
                          </a:solidFill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South </a:t>
                      </a:r>
                      <a:r>
                        <a:rPr lang="pt-BR" sz="1200" b="1" spc="-50" dirty="0" err="1">
                          <a:solidFill>
                            <a:srgbClr val="40395F"/>
                          </a:solidFill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America</a:t>
                      </a:r>
                      <a:endParaRPr lang="pt-BR" sz="1200" dirty="0">
                        <a:latin typeface="Dubai" panose="020B0503030403030204" pitchFamily="34" charset="-78"/>
                        <a:cs typeface="Dubai" panose="020B0503030403030204" pitchFamily="34" charset="-78"/>
                      </a:endParaRPr>
                    </a:p>
                    <a:p>
                      <a:pPr marL="90805" marR="207010">
                        <a:lnSpc>
                          <a:spcPct val="100800"/>
                        </a:lnSpc>
                        <a:spcBef>
                          <a:spcPts val="345"/>
                        </a:spcBef>
                      </a:pPr>
                      <a:endParaRPr sz="1200" dirty="0">
                        <a:latin typeface="Dubai" panose="020B0503030403030204" pitchFamily="34" charset="-78"/>
                        <a:cs typeface="Dubai" panose="020B0503030403030204" pitchFamily="34" charset="-78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ts val="1415"/>
                        </a:lnSpc>
                        <a:spcBef>
                          <a:spcPts val="355"/>
                        </a:spcBef>
                      </a:pPr>
                      <a:r>
                        <a:rPr lang="pt-BR" sz="1200" b="1" spc="-70" dirty="0">
                          <a:solidFill>
                            <a:srgbClr val="40395F"/>
                          </a:solidFill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MARÇO</a:t>
                      </a:r>
                      <a:endParaRPr lang="pt-BR" sz="1200" dirty="0">
                        <a:latin typeface="Dubai" panose="020B0503030403030204" pitchFamily="34" charset="-78"/>
                        <a:cs typeface="Dubai" panose="020B0503030403030204" pitchFamily="34" charset="-78"/>
                      </a:endParaRPr>
                    </a:p>
                    <a:p>
                      <a:pPr marL="90805">
                        <a:lnSpc>
                          <a:spcPts val="1415"/>
                        </a:lnSpc>
                      </a:pPr>
                      <a:r>
                        <a:rPr lang="pt-BR" sz="1200" spc="-50" dirty="0">
                          <a:solidFill>
                            <a:srgbClr val="40395F"/>
                          </a:solidFill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5 a 7/02</a:t>
                      </a:r>
                      <a:endParaRPr lang="pt-BR" sz="1200" dirty="0">
                        <a:latin typeface="Dubai" panose="020B0503030403030204" pitchFamily="34" charset="-78"/>
                        <a:cs typeface="Dubai" panose="020B0503030403030204" pitchFamily="34" charset="-78"/>
                      </a:endParaRPr>
                    </a:p>
                    <a:p>
                      <a:pPr marL="90805">
                        <a:lnSpc>
                          <a:spcPts val="1415"/>
                        </a:lnSpc>
                        <a:spcBef>
                          <a:spcPts val="355"/>
                        </a:spcBef>
                      </a:pPr>
                      <a:endParaRPr sz="1200" dirty="0">
                        <a:latin typeface="Dubai" panose="020B0503030403030204" pitchFamily="34" charset="-78"/>
                        <a:cs typeface="Dubai" panose="020B0503030403030204" pitchFamily="34" charset="-78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35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spc="-100" dirty="0">
                          <a:solidFill>
                            <a:srgbClr val="40395F"/>
                          </a:solidFill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São</a:t>
                      </a:r>
                      <a:r>
                        <a:rPr lang="pt-BR" sz="1200" spc="-50" dirty="0">
                          <a:solidFill>
                            <a:srgbClr val="40395F"/>
                          </a:solidFill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 </a:t>
                      </a:r>
                      <a:r>
                        <a:rPr lang="pt-BR" sz="1200" spc="-55" dirty="0">
                          <a:solidFill>
                            <a:srgbClr val="40395F"/>
                          </a:solidFill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Paulo</a:t>
                      </a:r>
                      <a:r>
                        <a:rPr lang="pt-BR" sz="1200" spc="-45" dirty="0">
                          <a:solidFill>
                            <a:srgbClr val="40395F"/>
                          </a:solidFill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 </a:t>
                      </a:r>
                      <a:r>
                        <a:rPr lang="pt-BR" sz="1200" spc="65" dirty="0">
                          <a:solidFill>
                            <a:srgbClr val="40395F"/>
                          </a:solidFill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-</a:t>
                      </a:r>
                      <a:r>
                        <a:rPr lang="pt-BR" sz="1200" spc="-35" dirty="0">
                          <a:solidFill>
                            <a:srgbClr val="40395F"/>
                          </a:solidFill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 </a:t>
                      </a:r>
                      <a:r>
                        <a:rPr lang="pt-BR" sz="1200" spc="-100" dirty="0">
                          <a:solidFill>
                            <a:srgbClr val="40395F"/>
                          </a:solidFill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Expo</a:t>
                      </a:r>
                      <a:r>
                        <a:rPr lang="pt-BR" sz="1200" spc="-50" dirty="0">
                          <a:solidFill>
                            <a:srgbClr val="40395F"/>
                          </a:solidFill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 </a:t>
                      </a:r>
                      <a:r>
                        <a:rPr lang="pt-BR" sz="1200" spc="-45" dirty="0" err="1">
                          <a:solidFill>
                            <a:srgbClr val="40395F"/>
                          </a:solidFill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Exhibition</a:t>
                      </a:r>
                      <a:r>
                        <a:rPr lang="pt-BR" sz="1200" spc="-40" dirty="0">
                          <a:solidFill>
                            <a:srgbClr val="40395F"/>
                          </a:solidFill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 </a:t>
                      </a:r>
                      <a:r>
                        <a:rPr lang="pt-BR" sz="1200" spc="-50" dirty="0">
                          <a:solidFill>
                            <a:srgbClr val="40395F"/>
                          </a:solidFill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&amp; </a:t>
                      </a:r>
                      <a:r>
                        <a:rPr lang="pt-BR" sz="1200" spc="-55" dirty="0">
                          <a:solidFill>
                            <a:srgbClr val="40395F"/>
                          </a:solidFill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Convention</a:t>
                      </a:r>
                      <a:r>
                        <a:rPr lang="pt-BR" sz="1200" spc="-5" dirty="0">
                          <a:solidFill>
                            <a:srgbClr val="40395F"/>
                          </a:solidFill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 </a:t>
                      </a:r>
                      <a:r>
                        <a:rPr lang="pt-BR" sz="1200" spc="-10" dirty="0">
                          <a:solidFill>
                            <a:srgbClr val="40395F"/>
                          </a:solidFill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Center</a:t>
                      </a:r>
                      <a:endParaRPr lang="pt-BR" sz="1200" dirty="0">
                        <a:latin typeface="Dubai" panose="020B0503030403030204" pitchFamily="34" charset="-78"/>
                        <a:cs typeface="Dubai" panose="020B0503030403030204" pitchFamily="34" charset="-78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endParaRPr sz="1200" dirty="0">
                        <a:latin typeface="Dubai" panose="020B0503030403030204" pitchFamily="34" charset="-78"/>
                        <a:cs typeface="Dubai" panose="020B0503030403030204" pitchFamily="34" charset="-78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90805" marR="262890" lvl="0" indent="0" algn="l" defTabSz="914400" eaLnBrk="1" fontAlgn="auto" latinLnBrk="0" hangingPunct="1">
                        <a:lnSpc>
                          <a:spcPct val="100800"/>
                        </a:lnSpc>
                        <a:spcBef>
                          <a:spcPts val="34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spc="-50" dirty="0">
                          <a:solidFill>
                            <a:srgbClr val="40395F"/>
                          </a:solidFill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Representantes</a:t>
                      </a:r>
                      <a:r>
                        <a:rPr lang="pt-BR" sz="1100" spc="-30" dirty="0">
                          <a:solidFill>
                            <a:srgbClr val="40395F"/>
                          </a:solidFill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 </a:t>
                      </a:r>
                      <a:r>
                        <a:rPr lang="pt-BR" sz="1100" spc="-65" dirty="0">
                          <a:solidFill>
                            <a:srgbClr val="40395F"/>
                          </a:solidFill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do</a:t>
                      </a:r>
                      <a:r>
                        <a:rPr lang="pt-BR" sz="1100" spc="-35" dirty="0">
                          <a:solidFill>
                            <a:srgbClr val="40395F"/>
                          </a:solidFill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 </a:t>
                      </a:r>
                      <a:r>
                        <a:rPr lang="pt-BR" sz="1100" spc="-30" dirty="0">
                          <a:solidFill>
                            <a:srgbClr val="40395F"/>
                          </a:solidFill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setor</a:t>
                      </a:r>
                      <a:r>
                        <a:rPr lang="pt-BR" sz="1100" spc="-35" dirty="0">
                          <a:solidFill>
                            <a:srgbClr val="40395F"/>
                          </a:solidFill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 </a:t>
                      </a:r>
                      <a:r>
                        <a:rPr lang="pt-BR" sz="1100" spc="-60" dirty="0">
                          <a:solidFill>
                            <a:srgbClr val="40395F"/>
                          </a:solidFill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de</a:t>
                      </a:r>
                      <a:r>
                        <a:rPr lang="pt-BR" sz="1100" spc="-30" dirty="0">
                          <a:solidFill>
                            <a:srgbClr val="40395F"/>
                          </a:solidFill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 </a:t>
                      </a:r>
                      <a:r>
                        <a:rPr lang="pt-BR" sz="1100" spc="-20" dirty="0">
                          <a:solidFill>
                            <a:srgbClr val="40395F"/>
                          </a:solidFill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transporte </a:t>
                      </a:r>
                      <a:r>
                        <a:rPr lang="pt-BR" sz="1100" spc="-65" dirty="0">
                          <a:solidFill>
                            <a:srgbClr val="40395F"/>
                          </a:solidFill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de</a:t>
                      </a:r>
                      <a:r>
                        <a:rPr lang="pt-BR" sz="1100" spc="-30" dirty="0">
                          <a:solidFill>
                            <a:srgbClr val="40395F"/>
                          </a:solidFill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 </a:t>
                      </a:r>
                      <a:r>
                        <a:rPr lang="pt-BR" sz="1100" spc="-60" dirty="0">
                          <a:solidFill>
                            <a:srgbClr val="40395F"/>
                          </a:solidFill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carga,</a:t>
                      </a:r>
                      <a:r>
                        <a:rPr lang="pt-BR" sz="1100" spc="-15" dirty="0">
                          <a:solidFill>
                            <a:srgbClr val="40395F"/>
                          </a:solidFill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 </a:t>
                      </a:r>
                      <a:r>
                        <a:rPr lang="pt-BR" sz="1100" spc="-40" dirty="0">
                          <a:solidFill>
                            <a:srgbClr val="40395F"/>
                          </a:solidFill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logística,</a:t>
                      </a:r>
                      <a:r>
                        <a:rPr lang="pt-BR" sz="1100" spc="-20" dirty="0">
                          <a:solidFill>
                            <a:srgbClr val="40395F"/>
                          </a:solidFill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 </a:t>
                      </a:r>
                      <a:r>
                        <a:rPr lang="pt-BR" sz="1100" spc="-20" dirty="0" err="1">
                          <a:solidFill>
                            <a:srgbClr val="40395F"/>
                          </a:solidFill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intralogística</a:t>
                      </a:r>
                      <a:r>
                        <a:rPr lang="pt-BR" sz="1100" spc="-20" dirty="0">
                          <a:solidFill>
                            <a:srgbClr val="40395F"/>
                          </a:solidFill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 </a:t>
                      </a:r>
                      <a:r>
                        <a:rPr lang="pt-BR" sz="1100" spc="-50" dirty="0">
                          <a:solidFill>
                            <a:srgbClr val="40395F"/>
                          </a:solidFill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&amp; </a:t>
                      </a:r>
                      <a:r>
                        <a:rPr lang="pt-BR" sz="1100" spc="-55" dirty="0">
                          <a:solidFill>
                            <a:srgbClr val="40395F"/>
                          </a:solidFill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armazenagem</a:t>
                      </a:r>
                      <a:r>
                        <a:rPr lang="pt-BR" sz="1100" spc="-25" dirty="0">
                          <a:solidFill>
                            <a:srgbClr val="40395F"/>
                          </a:solidFill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 </a:t>
                      </a:r>
                      <a:r>
                        <a:rPr lang="pt-BR" sz="1100" spc="-60" dirty="0">
                          <a:solidFill>
                            <a:srgbClr val="40395F"/>
                          </a:solidFill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e</a:t>
                      </a:r>
                      <a:r>
                        <a:rPr lang="pt-BR" sz="1100" spc="-25" dirty="0">
                          <a:solidFill>
                            <a:srgbClr val="40395F"/>
                          </a:solidFill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 </a:t>
                      </a:r>
                      <a:r>
                        <a:rPr lang="pt-BR" sz="1100" spc="-35" dirty="0">
                          <a:solidFill>
                            <a:srgbClr val="40395F"/>
                          </a:solidFill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comércio</a:t>
                      </a:r>
                      <a:r>
                        <a:rPr lang="pt-BR" sz="1100" spc="-30" dirty="0">
                          <a:solidFill>
                            <a:srgbClr val="40395F"/>
                          </a:solidFill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 </a:t>
                      </a:r>
                      <a:r>
                        <a:rPr lang="pt-BR" sz="1100" spc="-10" dirty="0">
                          <a:solidFill>
                            <a:srgbClr val="40395F"/>
                          </a:solidFill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exterior.</a:t>
                      </a:r>
                      <a:endParaRPr lang="pt-BR" sz="1100" dirty="0">
                        <a:latin typeface="Dubai" panose="020B0503030403030204" pitchFamily="34" charset="-78"/>
                        <a:cs typeface="Dubai" panose="020B0503030403030204" pitchFamily="34" charset="-78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90805" marR="774065">
                        <a:lnSpc>
                          <a:spcPts val="1390"/>
                        </a:lnSpc>
                        <a:spcBef>
                          <a:spcPts val="445"/>
                        </a:spcBef>
                      </a:pPr>
                      <a:r>
                        <a:rPr sz="1200" spc="-10" dirty="0">
                          <a:solidFill>
                            <a:srgbClr val="40395F"/>
                          </a:solidFill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PRESENÇA </a:t>
                      </a:r>
                      <a:r>
                        <a:rPr sz="1200" spc="-125" dirty="0">
                          <a:solidFill>
                            <a:srgbClr val="40395F"/>
                          </a:solidFill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(REPRESENTANTE)</a:t>
                      </a:r>
                      <a:endParaRPr lang="en-US" sz="1200" spc="-125" dirty="0">
                        <a:solidFill>
                          <a:srgbClr val="40395F"/>
                        </a:solidFill>
                        <a:latin typeface="Dubai" panose="020B0503030403030204" pitchFamily="34" charset="-78"/>
                        <a:cs typeface="Dubai" panose="020B0503030403030204" pitchFamily="34" charset="-78"/>
                      </a:endParaRPr>
                    </a:p>
                    <a:p>
                      <a:pPr marL="90805" marR="774065" lvl="0" indent="0" defTabSz="914400" eaLnBrk="1" fontAlgn="auto" latinLnBrk="0" hangingPunct="1">
                        <a:lnSpc>
                          <a:spcPts val="1390"/>
                        </a:lnSpc>
                        <a:spcBef>
                          <a:spcPts val="44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i="1" dirty="0" err="1"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Sugestão:Botelho</a:t>
                      </a:r>
                      <a:endParaRPr lang="en-US" sz="1200" i="1" dirty="0">
                        <a:latin typeface="Dubai" panose="020B0503030403030204" pitchFamily="34" charset="-78"/>
                        <a:cs typeface="Dubai" panose="020B0503030403030204" pitchFamily="34" charset="-78"/>
                      </a:endParaRPr>
                    </a:p>
                  </a:txBody>
                  <a:tcPr marL="0" marR="0" marT="565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9434">
                <a:tc>
                  <a:txBody>
                    <a:bodyPr/>
                    <a:lstStyle/>
                    <a:p>
                      <a:pPr marL="90805" marR="142875">
                        <a:lnSpc>
                          <a:spcPts val="1390"/>
                        </a:lnSpc>
                        <a:spcBef>
                          <a:spcPts val="445"/>
                        </a:spcBef>
                      </a:pPr>
                      <a:r>
                        <a:rPr lang="pt-BR" sz="1200" b="1" dirty="0">
                          <a:solidFill>
                            <a:srgbClr val="002060"/>
                          </a:solidFill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TIACA </a:t>
                      </a:r>
                      <a:r>
                        <a:rPr lang="pt-BR" sz="1200" b="1" dirty="0" err="1">
                          <a:solidFill>
                            <a:srgbClr val="002060"/>
                          </a:solidFill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Event</a:t>
                      </a:r>
                      <a:r>
                        <a:rPr lang="pt-BR" sz="1200" b="1" dirty="0">
                          <a:solidFill>
                            <a:srgbClr val="002060"/>
                          </a:solidFill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 - </a:t>
                      </a:r>
                      <a:r>
                        <a:rPr lang="pt-BR" sz="1200" b="1" dirty="0" err="1">
                          <a:solidFill>
                            <a:srgbClr val="002060"/>
                          </a:solidFill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Latin</a:t>
                      </a:r>
                      <a:r>
                        <a:rPr lang="pt-BR" sz="1200" b="1" dirty="0">
                          <a:solidFill>
                            <a:srgbClr val="002060"/>
                          </a:solidFill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 </a:t>
                      </a:r>
                      <a:r>
                        <a:rPr lang="pt-BR" sz="1200" b="1" dirty="0" err="1">
                          <a:solidFill>
                            <a:srgbClr val="002060"/>
                          </a:solidFill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America</a:t>
                      </a:r>
                      <a:r>
                        <a:rPr lang="pt-BR" sz="1200" b="1" dirty="0">
                          <a:solidFill>
                            <a:srgbClr val="002060"/>
                          </a:solidFill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 2024</a:t>
                      </a:r>
                      <a:endParaRPr sz="1200" b="1" dirty="0">
                        <a:solidFill>
                          <a:srgbClr val="002060"/>
                        </a:solidFill>
                        <a:latin typeface="Dubai" panose="020B0503030403030204" pitchFamily="34" charset="-78"/>
                        <a:cs typeface="Dubai" panose="020B0503030403030204" pitchFamily="34" charset="-78"/>
                      </a:endParaRPr>
                    </a:p>
                  </a:txBody>
                  <a:tcPr marL="0" marR="0" marT="565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ts val="1415"/>
                        </a:lnSpc>
                        <a:spcBef>
                          <a:spcPts val="355"/>
                        </a:spcBef>
                      </a:pPr>
                      <a:r>
                        <a:rPr lang="pt-BR" sz="1200" b="1" spc="-10" dirty="0">
                          <a:solidFill>
                            <a:srgbClr val="40395F"/>
                          </a:solidFill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MARÇO</a:t>
                      </a:r>
                      <a:endParaRPr lang="pt-BR" sz="1200" dirty="0">
                        <a:latin typeface="Dubai" panose="020B0503030403030204" pitchFamily="34" charset="-78"/>
                        <a:cs typeface="Dubai" panose="020B0503030403030204" pitchFamily="34" charset="-78"/>
                      </a:endParaRPr>
                    </a:p>
                    <a:p>
                      <a:pPr marL="90805">
                        <a:lnSpc>
                          <a:spcPts val="1415"/>
                        </a:lnSpc>
                      </a:pPr>
                      <a:r>
                        <a:rPr lang="pt-BR" sz="1200" spc="-175" dirty="0">
                          <a:solidFill>
                            <a:srgbClr val="40395F"/>
                          </a:solidFill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06</a:t>
                      </a:r>
                      <a:r>
                        <a:rPr lang="pt-BR" sz="1200" spc="-70" dirty="0">
                          <a:solidFill>
                            <a:srgbClr val="40395F"/>
                          </a:solidFill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 </a:t>
                      </a:r>
                      <a:r>
                        <a:rPr lang="pt-BR" sz="1200" spc="-65" dirty="0">
                          <a:solidFill>
                            <a:srgbClr val="40395F"/>
                          </a:solidFill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a</a:t>
                      </a:r>
                      <a:r>
                        <a:rPr lang="pt-BR" sz="1200" spc="-75" dirty="0">
                          <a:solidFill>
                            <a:srgbClr val="40395F"/>
                          </a:solidFill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 </a:t>
                      </a:r>
                      <a:r>
                        <a:rPr lang="pt-BR" sz="1200" spc="-10" dirty="0">
                          <a:solidFill>
                            <a:srgbClr val="40395F"/>
                          </a:solidFill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08/03</a:t>
                      </a:r>
                      <a:endParaRPr lang="pt-BR" sz="1200" dirty="0">
                        <a:latin typeface="Dubai" panose="020B0503030403030204" pitchFamily="34" charset="-78"/>
                        <a:cs typeface="Dubai" panose="020B0503030403030204" pitchFamily="34" charset="-78"/>
                      </a:endParaRPr>
                    </a:p>
                    <a:p>
                      <a:pPr marL="90805">
                        <a:lnSpc>
                          <a:spcPts val="1415"/>
                        </a:lnSpc>
                        <a:spcBef>
                          <a:spcPts val="355"/>
                        </a:spcBef>
                      </a:pPr>
                      <a:endParaRPr sz="1200" dirty="0">
                        <a:latin typeface="Dubai" panose="020B0503030403030204" pitchFamily="34" charset="-78"/>
                        <a:cs typeface="Dubai" panose="020B0503030403030204" pitchFamily="34" charset="-78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117475">
                        <a:lnSpc>
                          <a:spcPts val="1390"/>
                        </a:lnSpc>
                        <a:spcBef>
                          <a:spcPts val="445"/>
                        </a:spcBef>
                      </a:pPr>
                      <a:r>
                        <a:rPr lang="pt-BR" sz="1200" dirty="0">
                          <a:solidFill>
                            <a:srgbClr val="002060"/>
                          </a:solidFill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São Paulo - </a:t>
                      </a:r>
                      <a:r>
                        <a:rPr lang="pt-BR" sz="1200" dirty="0" err="1">
                          <a:solidFill>
                            <a:srgbClr val="002060"/>
                          </a:solidFill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Gran</a:t>
                      </a:r>
                      <a:r>
                        <a:rPr lang="pt-BR" sz="1200" dirty="0">
                          <a:solidFill>
                            <a:srgbClr val="002060"/>
                          </a:solidFill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 </a:t>
                      </a:r>
                      <a:r>
                        <a:rPr lang="pt-BR" sz="1200" dirty="0" err="1">
                          <a:solidFill>
                            <a:srgbClr val="002060"/>
                          </a:solidFill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Estanplaza</a:t>
                      </a:r>
                      <a:r>
                        <a:rPr lang="pt-BR" sz="1200" dirty="0">
                          <a:solidFill>
                            <a:srgbClr val="002060"/>
                          </a:solidFill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 Berrini</a:t>
                      </a:r>
                      <a:endParaRPr sz="1200" dirty="0">
                        <a:solidFill>
                          <a:srgbClr val="002060"/>
                        </a:solidFill>
                        <a:latin typeface="Dubai" panose="020B0503030403030204" pitchFamily="34" charset="-78"/>
                        <a:cs typeface="Dubai" panose="020B0503030403030204" pitchFamily="34" charset="-78"/>
                      </a:endParaRPr>
                    </a:p>
                  </a:txBody>
                  <a:tcPr marL="0" marR="0" marT="565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90805" marR="476250" lvl="0" indent="0" algn="l" defTabSz="914400" eaLnBrk="1" fontAlgn="auto" latinLnBrk="0" hangingPunct="1">
                        <a:lnSpc>
                          <a:spcPts val="1390"/>
                        </a:lnSpc>
                        <a:spcBef>
                          <a:spcPts val="44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rgbClr val="002060"/>
                          </a:solidFill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O </a:t>
                      </a:r>
                      <a:r>
                        <a:rPr lang="en-US" sz="1100" dirty="0" err="1">
                          <a:solidFill>
                            <a:srgbClr val="002060"/>
                          </a:solidFill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primeiro</a:t>
                      </a:r>
                      <a:r>
                        <a:rPr lang="en-US" sz="1100" dirty="0">
                          <a:solidFill>
                            <a:srgbClr val="002060"/>
                          </a:solidFill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 </a:t>
                      </a:r>
                      <a:r>
                        <a:rPr lang="en-US" sz="1100" dirty="0" err="1">
                          <a:solidFill>
                            <a:srgbClr val="002060"/>
                          </a:solidFill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evento</a:t>
                      </a:r>
                      <a:r>
                        <a:rPr lang="en-US" sz="1100" dirty="0">
                          <a:solidFill>
                            <a:srgbClr val="002060"/>
                          </a:solidFill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 da TIACA </a:t>
                      </a:r>
                      <a:r>
                        <a:rPr lang="en-US" sz="1100" dirty="0" err="1">
                          <a:solidFill>
                            <a:srgbClr val="002060"/>
                          </a:solidFill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na</a:t>
                      </a:r>
                      <a:r>
                        <a:rPr lang="en-US" sz="1100" dirty="0">
                          <a:solidFill>
                            <a:srgbClr val="002060"/>
                          </a:solidFill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 América Latina </a:t>
                      </a:r>
                      <a:r>
                        <a:rPr lang="en-US" sz="1100" dirty="0" err="1">
                          <a:solidFill>
                            <a:srgbClr val="002060"/>
                          </a:solidFill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atrairá</a:t>
                      </a:r>
                      <a:r>
                        <a:rPr lang="en-US" sz="1100" dirty="0">
                          <a:solidFill>
                            <a:srgbClr val="002060"/>
                          </a:solidFill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 </a:t>
                      </a:r>
                      <a:r>
                        <a:rPr lang="en-US" sz="1100" dirty="0" err="1">
                          <a:solidFill>
                            <a:srgbClr val="002060"/>
                          </a:solidFill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líderes</a:t>
                      </a:r>
                      <a:r>
                        <a:rPr lang="en-US" sz="1100" dirty="0">
                          <a:solidFill>
                            <a:srgbClr val="002060"/>
                          </a:solidFill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 do </a:t>
                      </a:r>
                      <a:r>
                        <a:rPr lang="en-US" sz="1100" dirty="0" err="1">
                          <a:solidFill>
                            <a:srgbClr val="002060"/>
                          </a:solidFill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setor</a:t>
                      </a:r>
                      <a:r>
                        <a:rPr lang="en-US" sz="1100" dirty="0">
                          <a:solidFill>
                            <a:srgbClr val="002060"/>
                          </a:solidFill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 para se </a:t>
                      </a:r>
                      <a:r>
                        <a:rPr lang="en-US" sz="1100" dirty="0" err="1">
                          <a:solidFill>
                            <a:srgbClr val="002060"/>
                          </a:solidFill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conectar</a:t>
                      </a:r>
                      <a:r>
                        <a:rPr lang="en-US" sz="1100" dirty="0">
                          <a:solidFill>
                            <a:srgbClr val="002060"/>
                          </a:solidFill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 e </a:t>
                      </a:r>
                      <a:r>
                        <a:rPr lang="en-US" sz="1100" dirty="0" err="1">
                          <a:solidFill>
                            <a:srgbClr val="002060"/>
                          </a:solidFill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discutir</a:t>
                      </a:r>
                      <a:r>
                        <a:rPr lang="en-US" sz="1100" dirty="0">
                          <a:solidFill>
                            <a:srgbClr val="002060"/>
                          </a:solidFill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 a </a:t>
                      </a:r>
                      <a:r>
                        <a:rPr lang="en-US" sz="1100" dirty="0" err="1">
                          <a:solidFill>
                            <a:srgbClr val="002060"/>
                          </a:solidFill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realização</a:t>
                      </a:r>
                      <a:r>
                        <a:rPr lang="en-US" sz="1100" dirty="0">
                          <a:solidFill>
                            <a:srgbClr val="002060"/>
                          </a:solidFill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 de </a:t>
                      </a:r>
                      <a:r>
                        <a:rPr lang="en-US" sz="1100" dirty="0" err="1">
                          <a:solidFill>
                            <a:srgbClr val="002060"/>
                          </a:solidFill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negócios</a:t>
                      </a:r>
                      <a:r>
                        <a:rPr lang="en-US" sz="1100" dirty="0">
                          <a:solidFill>
                            <a:srgbClr val="002060"/>
                          </a:solidFill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 </a:t>
                      </a:r>
                      <a:r>
                        <a:rPr lang="en-US" sz="1100" dirty="0" err="1">
                          <a:solidFill>
                            <a:srgbClr val="002060"/>
                          </a:solidFill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na</a:t>
                      </a:r>
                      <a:r>
                        <a:rPr lang="en-US" sz="1100" dirty="0">
                          <a:solidFill>
                            <a:srgbClr val="002060"/>
                          </a:solidFill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 </a:t>
                      </a:r>
                      <a:r>
                        <a:rPr lang="en-US" sz="1100" dirty="0" err="1">
                          <a:solidFill>
                            <a:srgbClr val="002060"/>
                          </a:solidFill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região</a:t>
                      </a:r>
                      <a:r>
                        <a:rPr lang="en-US" sz="1100" dirty="0">
                          <a:solidFill>
                            <a:srgbClr val="002060"/>
                          </a:solidFill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.</a:t>
                      </a:r>
                    </a:p>
                  </a:txBody>
                  <a:tcPr marL="0" marR="0" marT="565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90805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35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spc="-10" dirty="0">
                          <a:solidFill>
                            <a:srgbClr val="002060"/>
                          </a:solidFill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PRESENÇA </a:t>
                      </a:r>
                      <a:r>
                        <a:rPr lang="pt-BR" sz="1200" spc="-125" dirty="0">
                          <a:solidFill>
                            <a:srgbClr val="002060"/>
                          </a:solidFill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(REPRESENTANTE)</a:t>
                      </a:r>
                      <a:endParaRPr lang="pt-BR" sz="1200" dirty="0">
                        <a:solidFill>
                          <a:srgbClr val="002060"/>
                        </a:solidFill>
                        <a:latin typeface="Dubai" panose="020B0503030403030204" pitchFamily="34" charset="-78"/>
                        <a:cs typeface="Dubai" panose="020B0503030403030204" pitchFamily="34" charset="-78"/>
                      </a:endParaRPr>
                    </a:p>
                    <a:p>
                      <a:pPr marL="90805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lang="en-US" sz="1200" i="1" dirty="0" err="1">
                          <a:solidFill>
                            <a:srgbClr val="002060"/>
                          </a:solidFill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Sugestão</a:t>
                      </a:r>
                      <a:r>
                        <a:rPr lang="en-US" sz="1200" i="1" dirty="0">
                          <a:solidFill>
                            <a:srgbClr val="002060"/>
                          </a:solidFill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: Botelho</a:t>
                      </a:r>
                      <a:endParaRPr sz="1200" i="1" dirty="0">
                        <a:solidFill>
                          <a:srgbClr val="002060"/>
                        </a:solidFill>
                        <a:latin typeface="Dubai" panose="020B0503030403030204" pitchFamily="34" charset="-78"/>
                        <a:cs typeface="Dubai" panose="020B0503030403030204" pitchFamily="34" charset="-78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3091">
                <a:tc>
                  <a:txBody>
                    <a:bodyPr/>
                    <a:lstStyle/>
                    <a:p>
                      <a:pPr marL="90805" marR="641985" lvl="0" indent="0" defTabSz="914400" eaLnBrk="1" fontAlgn="auto" latinLnBrk="0" hangingPunct="1">
                        <a:lnSpc>
                          <a:spcPts val="1390"/>
                        </a:lnSpc>
                        <a:spcBef>
                          <a:spcPts val="44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spc="-35" dirty="0">
                          <a:solidFill>
                            <a:srgbClr val="40395F"/>
                          </a:solidFill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2ª</a:t>
                      </a:r>
                      <a:r>
                        <a:rPr lang="en-US" sz="1200" b="1" spc="-30" dirty="0">
                          <a:solidFill>
                            <a:srgbClr val="40395F"/>
                          </a:solidFill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 </a:t>
                      </a:r>
                      <a:r>
                        <a:rPr lang="en-US" sz="1200" b="1" spc="-80" dirty="0" err="1">
                          <a:solidFill>
                            <a:srgbClr val="40395F"/>
                          </a:solidFill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Congresso</a:t>
                      </a:r>
                      <a:r>
                        <a:rPr lang="en-US" sz="1200" b="1" spc="-80" dirty="0">
                          <a:solidFill>
                            <a:srgbClr val="40395F"/>
                          </a:solidFill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 ABRAPAVAA</a:t>
                      </a:r>
                      <a:endParaRPr lang="en-US" sz="1200" dirty="0">
                        <a:latin typeface="Dubai" panose="020B0503030403030204" pitchFamily="34" charset="-78"/>
                        <a:cs typeface="Dubai" panose="020B0503030403030204" pitchFamily="34" charset="-78"/>
                      </a:endParaRPr>
                    </a:p>
                    <a:p>
                      <a:pPr marL="90805" marR="641985">
                        <a:lnSpc>
                          <a:spcPts val="1390"/>
                        </a:lnSpc>
                        <a:spcBef>
                          <a:spcPts val="445"/>
                        </a:spcBef>
                      </a:pPr>
                      <a:endParaRPr sz="1200" dirty="0">
                        <a:latin typeface="Dubai" panose="020B0503030403030204" pitchFamily="34" charset="-78"/>
                        <a:cs typeface="Dubai" panose="020B0503030403030204" pitchFamily="34" charset="-78"/>
                      </a:endParaRPr>
                    </a:p>
                  </a:txBody>
                  <a:tcPr marL="0" marR="0" marT="565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ts val="1415"/>
                        </a:lnSpc>
                        <a:spcBef>
                          <a:spcPts val="355"/>
                        </a:spcBef>
                      </a:pPr>
                      <a:r>
                        <a:rPr lang="pt-BR" sz="1200" b="1" spc="-10" dirty="0">
                          <a:solidFill>
                            <a:srgbClr val="40395F"/>
                          </a:solidFill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MARÇO</a:t>
                      </a:r>
                      <a:endParaRPr lang="pt-BR" sz="1200" dirty="0">
                        <a:latin typeface="Dubai" panose="020B0503030403030204" pitchFamily="34" charset="-78"/>
                        <a:cs typeface="Dubai" panose="020B0503030403030204" pitchFamily="34" charset="-78"/>
                      </a:endParaRPr>
                    </a:p>
                    <a:p>
                      <a:pPr marL="90805">
                        <a:lnSpc>
                          <a:spcPts val="1415"/>
                        </a:lnSpc>
                      </a:pPr>
                      <a:r>
                        <a:rPr lang="pt-BR" sz="1200" spc="-175" dirty="0">
                          <a:solidFill>
                            <a:srgbClr val="40395F"/>
                          </a:solidFill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13</a:t>
                      </a:r>
                      <a:r>
                        <a:rPr lang="pt-BR" sz="1200" spc="-70" dirty="0">
                          <a:solidFill>
                            <a:srgbClr val="40395F"/>
                          </a:solidFill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 </a:t>
                      </a:r>
                      <a:r>
                        <a:rPr lang="pt-BR" sz="1200" spc="-65" dirty="0">
                          <a:solidFill>
                            <a:srgbClr val="40395F"/>
                          </a:solidFill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e</a:t>
                      </a:r>
                      <a:r>
                        <a:rPr lang="pt-BR" sz="1200" spc="-75" dirty="0">
                          <a:solidFill>
                            <a:srgbClr val="40395F"/>
                          </a:solidFill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 </a:t>
                      </a:r>
                      <a:r>
                        <a:rPr lang="pt-BR" sz="1200" spc="-10" dirty="0">
                          <a:solidFill>
                            <a:srgbClr val="40395F"/>
                          </a:solidFill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14/03</a:t>
                      </a:r>
                      <a:endParaRPr lang="pt-BR" sz="1200" dirty="0">
                        <a:latin typeface="Dubai" panose="020B0503030403030204" pitchFamily="34" charset="-78"/>
                        <a:cs typeface="Dubai" panose="020B0503030403030204" pitchFamily="34" charset="-78"/>
                      </a:endParaRPr>
                    </a:p>
                    <a:p>
                      <a:pPr marL="90805">
                        <a:lnSpc>
                          <a:spcPts val="1415"/>
                        </a:lnSpc>
                        <a:spcBef>
                          <a:spcPts val="355"/>
                        </a:spcBef>
                      </a:pPr>
                      <a:endParaRPr sz="1200" dirty="0">
                        <a:latin typeface="Dubai" panose="020B0503030403030204" pitchFamily="34" charset="-78"/>
                        <a:cs typeface="Dubai" panose="020B0503030403030204" pitchFamily="34" charset="-78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460375" lvl="0" indent="0" defTabSz="914400" eaLnBrk="1" fontAlgn="auto" latinLnBrk="0" hangingPunct="1">
                        <a:lnSpc>
                          <a:spcPts val="1390"/>
                        </a:lnSpc>
                        <a:spcBef>
                          <a:spcPts val="44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spc="-100" dirty="0">
                          <a:solidFill>
                            <a:srgbClr val="40395F"/>
                          </a:solidFill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São</a:t>
                      </a:r>
                      <a:r>
                        <a:rPr lang="pt-BR" sz="1200" spc="-60" dirty="0">
                          <a:solidFill>
                            <a:srgbClr val="40395F"/>
                          </a:solidFill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 </a:t>
                      </a:r>
                      <a:r>
                        <a:rPr lang="pt-BR" sz="1200" spc="-55" dirty="0">
                          <a:solidFill>
                            <a:srgbClr val="40395F"/>
                          </a:solidFill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Paulo </a:t>
                      </a:r>
                      <a:r>
                        <a:rPr lang="pt-BR" sz="1200" spc="65" dirty="0">
                          <a:solidFill>
                            <a:srgbClr val="40395F"/>
                          </a:solidFill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–</a:t>
                      </a:r>
                      <a:r>
                        <a:rPr lang="pt-BR" sz="1200" spc="-50" dirty="0">
                          <a:solidFill>
                            <a:srgbClr val="40395F"/>
                          </a:solidFill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 </a:t>
                      </a:r>
                      <a:r>
                        <a:rPr lang="pt-BR" sz="1200" spc="-90" dirty="0">
                          <a:solidFill>
                            <a:srgbClr val="40395F"/>
                          </a:solidFill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Hotel </a:t>
                      </a:r>
                      <a:r>
                        <a:rPr lang="pt-BR" sz="1200" spc="-90" dirty="0" err="1">
                          <a:solidFill>
                            <a:srgbClr val="40395F"/>
                          </a:solidFill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Meliá</a:t>
                      </a:r>
                      <a:r>
                        <a:rPr lang="pt-BR" sz="1200" spc="-90" dirty="0">
                          <a:solidFill>
                            <a:srgbClr val="40395F"/>
                          </a:solidFill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 Ibirapuera</a:t>
                      </a:r>
                      <a:endParaRPr lang="pt-BR" sz="1200" dirty="0">
                        <a:latin typeface="Dubai" panose="020B0503030403030204" pitchFamily="34" charset="-78"/>
                        <a:cs typeface="Dubai" panose="020B0503030403030204" pitchFamily="34" charset="-78"/>
                      </a:endParaRPr>
                    </a:p>
                    <a:p>
                      <a:pPr marL="91440" marR="460375">
                        <a:lnSpc>
                          <a:spcPts val="1390"/>
                        </a:lnSpc>
                        <a:spcBef>
                          <a:spcPts val="445"/>
                        </a:spcBef>
                      </a:pPr>
                      <a:endParaRPr sz="1200" dirty="0">
                        <a:latin typeface="Dubai" panose="020B0503030403030204" pitchFamily="34" charset="-78"/>
                        <a:cs typeface="Dubai" panose="020B0503030403030204" pitchFamily="34" charset="-78"/>
                      </a:endParaRPr>
                    </a:p>
                  </a:txBody>
                  <a:tcPr marL="0" marR="0" marT="565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90805" marR="161290" lvl="0" indent="0" algn="l" defTabSz="914400" eaLnBrk="1" fontAlgn="auto" latinLnBrk="0" hangingPunct="1">
                        <a:lnSpc>
                          <a:spcPct val="100800"/>
                        </a:lnSpc>
                        <a:spcBef>
                          <a:spcPts val="34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spc="-15" dirty="0">
                          <a:solidFill>
                            <a:srgbClr val="40395F"/>
                          </a:solidFill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CEOS da AZUL, GOL e LATAM, </a:t>
                      </a:r>
                      <a:r>
                        <a:rPr lang="en-US" sz="1100" spc="-15" dirty="0" err="1">
                          <a:solidFill>
                            <a:srgbClr val="40395F"/>
                          </a:solidFill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advogados</a:t>
                      </a:r>
                      <a:r>
                        <a:rPr lang="en-US" sz="1100" spc="-15" dirty="0">
                          <a:solidFill>
                            <a:srgbClr val="40395F"/>
                          </a:solidFill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, </a:t>
                      </a:r>
                      <a:r>
                        <a:rPr lang="en-US" sz="1100" spc="-15" dirty="0" err="1">
                          <a:solidFill>
                            <a:srgbClr val="40395F"/>
                          </a:solidFill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representantes</a:t>
                      </a:r>
                      <a:r>
                        <a:rPr lang="en-US" sz="1100" spc="-15" dirty="0">
                          <a:solidFill>
                            <a:srgbClr val="40395F"/>
                          </a:solidFill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 da </a:t>
                      </a:r>
                      <a:r>
                        <a:rPr lang="en-US" sz="1100" spc="-15" dirty="0" err="1">
                          <a:solidFill>
                            <a:srgbClr val="40395F"/>
                          </a:solidFill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área</a:t>
                      </a:r>
                      <a:r>
                        <a:rPr lang="en-US" sz="1100" spc="-15" dirty="0">
                          <a:solidFill>
                            <a:srgbClr val="40395F"/>
                          </a:solidFill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 de safety, </a:t>
                      </a:r>
                      <a:r>
                        <a:rPr lang="en-US" sz="1100" spc="-15" dirty="0" err="1">
                          <a:solidFill>
                            <a:srgbClr val="40395F"/>
                          </a:solidFill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sindicatos</a:t>
                      </a:r>
                      <a:r>
                        <a:rPr lang="en-US" sz="1100" spc="-15" dirty="0">
                          <a:solidFill>
                            <a:srgbClr val="40395F"/>
                          </a:solidFill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 e </a:t>
                      </a:r>
                      <a:r>
                        <a:rPr lang="en-US" sz="1100" spc="-15" dirty="0" err="1">
                          <a:solidFill>
                            <a:srgbClr val="40395F"/>
                          </a:solidFill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empresas</a:t>
                      </a:r>
                      <a:r>
                        <a:rPr lang="en-US" sz="1100" spc="-15" dirty="0">
                          <a:solidFill>
                            <a:srgbClr val="40395F"/>
                          </a:solidFill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.</a:t>
                      </a:r>
                      <a:endParaRPr lang="en-US" sz="1100" dirty="0">
                        <a:latin typeface="Dubai" panose="020B0503030403030204" pitchFamily="34" charset="-78"/>
                        <a:cs typeface="Dubai" panose="020B0503030403030204" pitchFamily="34" charset="-78"/>
                      </a:endParaRPr>
                    </a:p>
                    <a:p>
                      <a:pPr marL="90805" marR="161290" algn="l">
                        <a:lnSpc>
                          <a:spcPct val="100800"/>
                        </a:lnSpc>
                        <a:spcBef>
                          <a:spcPts val="345"/>
                        </a:spcBef>
                      </a:pPr>
                      <a:endParaRPr sz="1100" dirty="0">
                        <a:latin typeface="Dubai" panose="020B0503030403030204" pitchFamily="34" charset="-78"/>
                        <a:cs typeface="Dubai" panose="020B0503030403030204" pitchFamily="34" charset="-78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90805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35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spc="-10" dirty="0">
                          <a:solidFill>
                            <a:srgbClr val="002060"/>
                          </a:solidFill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PRESENÇA</a:t>
                      </a:r>
                    </a:p>
                    <a:p>
                      <a:pPr marL="90805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35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spc="-125" dirty="0">
                          <a:solidFill>
                            <a:srgbClr val="002060"/>
                          </a:solidFill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(</a:t>
                      </a:r>
                      <a:r>
                        <a:rPr lang="pt-BR" sz="1200" spc="-125" dirty="0" err="1">
                          <a:solidFill>
                            <a:srgbClr val="002060"/>
                          </a:solidFill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CORRIERi</a:t>
                      </a:r>
                      <a:r>
                        <a:rPr lang="pt-BR" sz="1200" spc="-125" dirty="0">
                          <a:solidFill>
                            <a:srgbClr val="002060"/>
                          </a:solidFill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 SERÁ PALESTRANTE)</a:t>
                      </a:r>
                      <a:endParaRPr lang="pt-BR" sz="1200" dirty="0">
                        <a:solidFill>
                          <a:srgbClr val="002060"/>
                        </a:solidFill>
                        <a:latin typeface="Dubai" panose="020B0503030403030204" pitchFamily="34" charset="-78"/>
                        <a:cs typeface="Dubai" panose="020B0503030403030204" pitchFamily="34" charset="-78"/>
                      </a:endParaRPr>
                    </a:p>
                    <a:p>
                      <a:pPr marL="90805">
                        <a:lnSpc>
                          <a:spcPts val="1415"/>
                        </a:lnSpc>
                        <a:spcBef>
                          <a:spcPts val="355"/>
                        </a:spcBef>
                      </a:pPr>
                      <a:endParaRPr sz="1200" dirty="0">
                        <a:solidFill>
                          <a:srgbClr val="002060"/>
                        </a:solidFill>
                        <a:latin typeface="Dubai" panose="020B0503030403030204" pitchFamily="34" charset="-78"/>
                        <a:cs typeface="Dubai" panose="020B0503030403030204" pitchFamily="34" charset="-78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01555">
                <a:tc>
                  <a:txBody>
                    <a:bodyPr/>
                    <a:lstStyle/>
                    <a:p>
                      <a:pPr marL="90805" marR="551815">
                        <a:lnSpc>
                          <a:spcPts val="1390"/>
                        </a:lnSpc>
                        <a:spcBef>
                          <a:spcPts val="445"/>
                        </a:spcBef>
                      </a:pPr>
                      <a:r>
                        <a:rPr lang="pt-BR" sz="1200" b="1" dirty="0">
                          <a:solidFill>
                            <a:srgbClr val="002060"/>
                          </a:solidFill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3º Congresso RBQAV</a:t>
                      </a:r>
                      <a:endParaRPr sz="1200" b="1" dirty="0">
                        <a:solidFill>
                          <a:srgbClr val="002060"/>
                        </a:solidFill>
                        <a:latin typeface="Dubai" panose="020B0503030403030204" pitchFamily="34" charset="-78"/>
                        <a:cs typeface="Dubai" panose="020B0503030403030204" pitchFamily="34" charset="-78"/>
                      </a:endParaRPr>
                    </a:p>
                  </a:txBody>
                  <a:tcPr marL="0" marR="0" marT="565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ts val="1415"/>
                        </a:lnSpc>
                        <a:spcBef>
                          <a:spcPts val="355"/>
                        </a:spcBef>
                      </a:pPr>
                      <a:r>
                        <a:rPr lang="pt-BR" sz="1200" b="1" spc="-10" dirty="0">
                          <a:solidFill>
                            <a:srgbClr val="40395F"/>
                          </a:solidFill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JUNHO</a:t>
                      </a:r>
                      <a:endParaRPr lang="pt-BR" sz="1200" dirty="0">
                        <a:latin typeface="Dubai" panose="020B0503030403030204" pitchFamily="34" charset="-78"/>
                        <a:cs typeface="Dubai" panose="020B0503030403030204" pitchFamily="34" charset="-78"/>
                      </a:endParaRPr>
                    </a:p>
                    <a:p>
                      <a:pPr marL="90805">
                        <a:lnSpc>
                          <a:spcPts val="1415"/>
                        </a:lnSpc>
                      </a:pPr>
                      <a:r>
                        <a:rPr lang="pt-BR" sz="1200" spc="-175" dirty="0">
                          <a:solidFill>
                            <a:srgbClr val="40395F"/>
                          </a:solidFill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17</a:t>
                      </a:r>
                      <a:r>
                        <a:rPr lang="pt-BR" sz="1200" spc="-70" dirty="0">
                          <a:solidFill>
                            <a:srgbClr val="40395F"/>
                          </a:solidFill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 </a:t>
                      </a:r>
                      <a:r>
                        <a:rPr lang="pt-BR" sz="1200" spc="-65" dirty="0">
                          <a:solidFill>
                            <a:srgbClr val="40395F"/>
                          </a:solidFill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a </a:t>
                      </a:r>
                      <a:r>
                        <a:rPr lang="pt-BR" sz="1200" spc="-10" dirty="0">
                          <a:solidFill>
                            <a:srgbClr val="40395F"/>
                          </a:solidFill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19/06</a:t>
                      </a:r>
                      <a:endParaRPr lang="pt-BR" sz="1200" dirty="0">
                        <a:latin typeface="Dubai" panose="020B0503030403030204" pitchFamily="34" charset="-78"/>
                        <a:cs typeface="Dubai" panose="020B0503030403030204" pitchFamily="34" charset="-78"/>
                      </a:endParaRPr>
                    </a:p>
                    <a:p>
                      <a:pPr marL="90805">
                        <a:lnSpc>
                          <a:spcPts val="1415"/>
                        </a:lnSpc>
                        <a:spcBef>
                          <a:spcPts val="355"/>
                        </a:spcBef>
                      </a:pPr>
                      <a:endParaRPr sz="1200" dirty="0">
                        <a:latin typeface="Dubai" panose="020B0503030403030204" pitchFamily="34" charset="-78"/>
                        <a:cs typeface="Dubai" panose="020B0503030403030204" pitchFamily="34" charset="-78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lang="en-US" sz="1200" dirty="0" err="1">
                          <a:solidFill>
                            <a:srgbClr val="002060"/>
                          </a:solidFill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Foz</a:t>
                      </a:r>
                      <a:r>
                        <a:rPr lang="en-US" sz="1200" dirty="0">
                          <a:solidFill>
                            <a:srgbClr val="002060"/>
                          </a:solidFill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 do Iguaçu – PR </a:t>
                      </a: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lang="en-US" sz="1200" dirty="0">
                          <a:solidFill>
                            <a:srgbClr val="002060"/>
                          </a:solidFill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Hotel a </a:t>
                      </a:r>
                      <a:r>
                        <a:rPr lang="en-US" sz="1200" dirty="0" err="1">
                          <a:solidFill>
                            <a:srgbClr val="002060"/>
                          </a:solidFill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definir</a:t>
                      </a:r>
                      <a:endParaRPr sz="1200" dirty="0">
                        <a:solidFill>
                          <a:srgbClr val="002060"/>
                        </a:solidFill>
                        <a:latin typeface="Dubai" panose="020B0503030403030204" pitchFamily="34" charset="-78"/>
                        <a:cs typeface="Dubai" panose="020B0503030403030204" pitchFamily="34" charset="-78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90805" marR="138430">
                        <a:lnSpc>
                          <a:spcPct val="99400"/>
                        </a:lnSpc>
                        <a:spcBef>
                          <a:spcPts val="365"/>
                        </a:spcBef>
                      </a:pPr>
                      <a:r>
                        <a:rPr lang="pt-BR" sz="1100" b="0" i="0" dirty="0" err="1">
                          <a:solidFill>
                            <a:srgbClr val="002060"/>
                          </a:solidFill>
                          <a:effectLst/>
                          <a:latin typeface="Dubai" panose="020B0503030403030204" pitchFamily="34" charset="-78"/>
                          <a:ea typeface="+mn-ea"/>
                          <a:cs typeface="Dubai" panose="020B0503030403030204" pitchFamily="34" charset="-78"/>
                        </a:rPr>
                        <a:t>Networing</a:t>
                      </a:r>
                      <a:r>
                        <a:rPr lang="pt-BR" sz="1100" b="0" i="0" dirty="0">
                          <a:solidFill>
                            <a:srgbClr val="002060"/>
                          </a:solidFill>
                          <a:effectLst/>
                          <a:latin typeface="Dubai" panose="020B0503030403030204" pitchFamily="34" charset="-78"/>
                          <a:ea typeface="+mn-ea"/>
                          <a:cs typeface="Dubai" panose="020B0503030403030204" pitchFamily="34" charset="-78"/>
                        </a:rPr>
                        <a:t> entre pesquisadores, profissionais e empresas do ramo de combustível sustentável da aviação (QAV).</a:t>
                      </a:r>
                      <a:endParaRPr sz="1100" dirty="0">
                        <a:solidFill>
                          <a:srgbClr val="002060"/>
                        </a:solidFill>
                        <a:latin typeface="Dubai" panose="020B0503030403030204" pitchFamily="34" charset="-78"/>
                        <a:cs typeface="Dubai" panose="020B0503030403030204" pitchFamily="34" charset="-78"/>
                      </a:endParaRPr>
                    </a:p>
                  </a:txBody>
                  <a:tcPr marL="0" marR="0" marT="463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90805" marR="774065" lvl="0" indent="0" defTabSz="914400" eaLnBrk="1" fontAlgn="auto" latinLnBrk="0" hangingPunct="1">
                        <a:lnSpc>
                          <a:spcPts val="1390"/>
                        </a:lnSpc>
                        <a:spcBef>
                          <a:spcPts val="44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spc="-10" dirty="0">
                          <a:solidFill>
                            <a:srgbClr val="002060"/>
                          </a:solidFill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PRESENÇA </a:t>
                      </a:r>
                      <a:r>
                        <a:rPr lang="pt-BR" sz="1200" spc="-125" dirty="0">
                          <a:solidFill>
                            <a:srgbClr val="002060"/>
                          </a:solidFill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(REPRESENTANTE)</a:t>
                      </a:r>
                      <a:endParaRPr lang="pt-BR" sz="1200" dirty="0">
                        <a:solidFill>
                          <a:srgbClr val="002060"/>
                        </a:solidFill>
                        <a:latin typeface="Dubai" panose="020B0503030403030204" pitchFamily="34" charset="-78"/>
                        <a:cs typeface="Dubai" panose="020B0503030403030204" pitchFamily="34" charset="-78"/>
                      </a:endParaRPr>
                    </a:p>
                    <a:p>
                      <a:pPr marL="90805" marR="774065">
                        <a:lnSpc>
                          <a:spcPts val="1390"/>
                        </a:lnSpc>
                        <a:spcBef>
                          <a:spcPts val="445"/>
                        </a:spcBef>
                      </a:pPr>
                      <a:r>
                        <a:rPr lang="en-US" sz="1200" i="1" dirty="0" err="1">
                          <a:solidFill>
                            <a:srgbClr val="002060"/>
                          </a:solidFill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Sugestão</a:t>
                      </a:r>
                      <a:r>
                        <a:rPr lang="en-US" sz="1200" i="1" dirty="0">
                          <a:solidFill>
                            <a:srgbClr val="002060"/>
                          </a:solidFill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: Milena </a:t>
                      </a:r>
                      <a:r>
                        <a:rPr lang="en-US" sz="1200" i="1" dirty="0" err="1">
                          <a:solidFill>
                            <a:srgbClr val="002060"/>
                          </a:solidFill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ou</a:t>
                      </a:r>
                      <a:r>
                        <a:rPr lang="en-US" sz="1200" i="1" dirty="0">
                          <a:solidFill>
                            <a:srgbClr val="002060"/>
                          </a:solidFill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 Jaime</a:t>
                      </a:r>
                      <a:endParaRPr sz="1200" i="1" dirty="0">
                        <a:solidFill>
                          <a:srgbClr val="002060"/>
                        </a:solidFill>
                        <a:latin typeface="Dubai" panose="020B0503030403030204" pitchFamily="34" charset="-78"/>
                        <a:cs typeface="Dubai" panose="020B0503030403030204" pitchFamily="34" charset="-78"/>
                      </a:endParaRPr>
                    </a:p>
                  </a:txBody>
                  <a:tcPr marL="0" marR="0" marT="565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61564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i="0" dirty="0">
                          <a:solidFill>
                            <a:schemeClr val="tx1"/>
                          </a:solidFill>
                          <a:effectLst/>
                          <a:latin typeface="Dubai" panose="020B0503030403030204" pitchFamily="34" charset="-78"/>
                          <a:ea typeface="+mn-ea"/>
                          <a:cs typeface="Dubai" panose="020B0503030403030204" pitchFamily="34" charset="-78"/>
                        </a:rPr>
                        <a:t>   </a:t>
                      </a:r>
                      <a:r>
                        <a:rPr lang="pt-BR" sz="1200" b="1" i="0" dirty="0">
                          <a:solidFill>
                            <a:srgbClr val="002060"/>
                          </a:solidFill>
                          <a:effectLst/>
                          <a:latin typeface="Dubai" panose="020B0503030403030204" pitchFamily="34" charset="-78"/>
                          <a:ea typeface="+mn-ea"/>
                          <a:cs typeface="Dubai" panose="020B0503030403030204" pitchFamily="34" charset="-78"/>
                        </a:rPr>
                        <a:t>19ª edição da </a:t>
                      </a:r>
                      <a:r>
                        <a:rPr lang="pt-BR" sz="1200" b="1" i="0" dirty="0" err="1">
                          <a:solidFill>
                            <a:srgbClr val="002060"/>
                          </a:solidFill>
                          <a:effectLst/>
                          <a:latin typeface="Dubai" panose="020B0503030403030204" pitchFamily="34" charset="-78"/>
                          <a:ea typeface="+mn-ea"/>
                          <a:cs typeface="Dubai" panose="020B0503030403030204" pitchFamily="34" charset="-78"/>
                        </a:rPr>
                        <a:t>Labace</a:t>
                      </a:r>
                      <a:br>
                        <a:rPr lang="pt-BR" sz="1200" dirty="0"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</a:br>
                      <a:endParaRPr sz="1200" dirty="0">
                        <a:latin typeface="Dubai" panose="020B0503030403030204" pitchFamily="34" charset="-78"/>
                        <a:cs typeface="Dubai" panose="020B0503030403030204" pitchFamily="34" charset="-78"/>
                      </a:endParaRPr>
                    </a:p>
                  </a:txBody>
                  <a:tcPr marL="0" marR="0" marT="565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ts val="1415"/>
                        </a:lnSpc>
                        <a:spcBef>
                          <a:spcPts val="355"/>
                        </a:spcBef>
                      </a:pPr>
                      <a:r>
                        <a:rPr lang="pt-BR" sz="1200" b="1" spc="-10" dirty="0">
                          <a:solidFill>
                            <a:srgbClr val="40395F"/>
                          </a:solidFill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AGOSTO</a:t>
                      </a:r>
                      <a:endParaRPr lang="pt-BR" sz="1200" dirty="0">
                        <a:latin typeface="Dubai" panose="020B0503030403030204" pitchFamily="34" charset="-78"/>
                        <a:cs typeface="Dubai" panose="020B0503030403030204" pitchFamily="34" charset="-78"/>
                      </a:endParaRPr>
                    </a:p>
                    <a:p>
                      <a:pPr marL="90805">
                        <a:lnSpc>
                          <a:spcPts val="1415"/>
                        </a:lnSpc>
                      </a:pPr>
                      <a:r>
                        <a:rPr lang="pt-BR" sz="1200" spc="-175" dirty="0">
                          <a:solidFill>
                            <a:srgbClr val="40395F"/>
                          </a:solidFill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6</a:t>
                      </a:r>
                      <a:r>
                        <a:rPr lang="pt-BR" sz="1200" spc="-70" dirty="0">
                          <a:solidFill>
                            <a:srgbClr val="40395F"/>
                          </a:solidFill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 </a:t>
                      </a:r>
                      <a:r>
                        <a:rPr lang="pt-BR" sz="1200" spc="-65" dirty="0">
                          <a:solidFill>
                            <a:srgbClr val="40395F"/>
                          </a:solidFill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a </a:t>
                      </a:r>
                      <a:r>
                        <a:rPr lang="pt-BR" sz="1200" spc="-10" dirty="0">
                          <a:solidFill>
                            <a:srgbClr val="40395F"/>
                          </a:solidFill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08/08</a:t>
                      </a:r>
                      <a:endParaRPr lang="pt-BR" sz="1200" dirty="0">
                        <a:latin typeface="Dubai" panose="020B0503030403030204" pitchFamily="34" charset="-78"/>
                        <a:cs typeface="Dubai" panose="020B0503030403030204" pitchFamily="34" charset="-78"/>
                      </a:endParaRPr>
                    </a:p>
                    <a:p>
                      <a:pPr marL="90805">
                        <a:lnSpc>
                          <a:spcPts val="1415"/>
                        </a:lnSpc>
                        <a:spcBef>
                          <a:spcPts val="355"/>
                        </a:spcBef>
                      </a:pPr>
                      <a:endParaRPr lang="pt-BR" sz="1200" dirty="0">
                        <a:latin typeface="Dubai" panose="020B0503030403030204" pitchFamily="34" charset="-78"/>
                        <a:cs typeface="Dubai" panose="020B0503030403030204" pitchFamily="34" charset="-78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lang="en-US" sz="1200" dirty="0"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São Paulo</a:t>
                      </a:r>
                      <a:endParaRPr sz="1200" dirty="0">
                        <a:latin typeface="Dubai" panose="020B0503030403030204" pitchFamily="34" charset="-78"/>
                        <a:cs typeface="Dubai" panose="020B0503030403030204" pitchFamily="34" charset="-78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90805" marR="147955" lvl="0" indent="0" algn="l" defTabSz="914400" eaLnBrk="1" fontAlgn="auto" latinLnBrk="0" hangingPunct="1">
                        <a:lnSpc>
                          <a:spcPct val="100800"/>
                        </a:lnSpc>
                        <a:spcBef>
                          <a:spcPts val="34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b="0" i="0" dirty="0">
                          <a:solidFill>
                            <a:srgbClr val="002060"/>
                          </a:solidFill>
                          <a:effectLst/>
                          <a:latin typeface="Dubai" panose="020B0503030403030204" pitchFamily="34" charset="-78"/>
                          <a:ea typeface="+mn-ea"/>
                          <a:cs typeface="Dubai" panose="020B0503030403030204" pitchFamily="34" charset="-78"/>
                        </a:rPr>
                        <a:t>Fabricantes de aeronaves do mundo, os principais fornecedores e prestadores de serviço do setor aeronáutico, além dos proprietários de aeronaves, entusiastas e autoridades. </a:t>
                      </a: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90805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35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spc="-135" dirty="0">
                          <a:solidFill>
                            <a:srgbClr val="002060"/>
                          </a:solidFill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PRESENÇA ?</a:t>
                      </a:r>
                      <a:endParaRPr lang="pt-BR" sz="1200" dirty="0">
                        <a:solidFill>
                          <a:srgbClr val="002060"/>
                        </a:solidFill>
                        <a:latin typeface="Dubai" panose="020B0503030403030204" pitchFamily="34" charset="-78"/>
                        <a:cs typeface="Dubai" panose="020B0503030403030204" pitchFamily="34" charset="-78"/>
                      </a:endParaRPr>
                    </a:p>
                    <a:p>
                      <a:pPr marL="90805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35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200" i="1" dirty="0">
                        <a:solidFill>
                          <a:srgbClr val="002060"/>
                        </a:solidFill>
                        <a:latin typeface="Dubai" panose="020B0503030403030204" pitchFamily="34" charset="-78"/>
                        <a:cs typeface="Dubai" panose="020B0503030403030204" pitchFamily="34" charset="-78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01555">
                <a:tc>
                  <a:txBody>
                    <a:bodyPr/>
                    <a:lstStyle/>
                    <a:p>
                      <a:pPr marL="90805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35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spc="-95" dirty="0">
                          <a:solidFill>
                            <a:srgbClr val="002060"/>
                          </a:solidFill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MRO </a:t>
                      </a:r>
                      <a:r>
                        <a:rPr lang="en-US" sz="1200" b="1" spc="-95" dirty="0" err="1">
                          <a:solidFill>
                            <a:srgbClr val="002060"/>
                          </a:solidFill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Brasil</a:t>
                      </a:r>
                      <a:endParaRPr lang="en-US" sz="1200" dirty="0">
                        <a:solidFill>
                          <a:srgbClr val="002060"/>
                        </a:solidFill>
                        <a:latin typeface="Dubai" panose="020B0503030403030204" pitchFamily="34" charset="-78"/>
                        <a:cs typeface="Dubai" panose="020B0503030403030204" pitchFamily="34" charset="-78"/>
                      </a:endParaRPr>
                    </a:p>
                    <a:p>
                      <a:pPr marL="90805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endParaRPr sz="1200" dirty="0">
                        <a:solidFill>
                          <a:srgbClr val="002060"/>
                        </a:solidFill>
                        <a:latin typeface="Dubai" panose="020B0503030403030204" pitchFamily="34" charset="-78"/>
                        <a:cs typeface="Dubai" panose="020B0503030403030204" pitchFamily="34" charset="-78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ts val="1415"/>
                        </a:lnSpc>
                        <a:spcBef>
                          <a:spcPts val="355"/>
                        </a:spcBef>
                      </a:pPr>
                      <a:r>
                        <a:rPr lang="en-US" sz="1200" b="1" spc="-20" dirty="0">
                          <a:solidFill>
                            <a:srgbClr val="40395F"/>
                          </a:solidFill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SETEMBRO</a:t>
                      </a:r>
                      <a:endParaRPr lang="en-US" sz="1200" dirty="0">
                        <a:latin typeface="Dubai" panose="020B0503030403030204" pitchFamily="34" charset="-78"/>
                        <a:cs typeface="Dubai" panose="020B0503030403030204" pitchFamily="34" charset="-78"/>
                      </a:endParaRPr>
                    </a:p>
                    <a:p>
                      <a:pPr marL="90805">
                        <a:lnSpc>
                          <a:spcPts val="1415"/>
                        </a:lnSpc>
                      </a:pPr>
                      <a:r>
                        <a:rPr lang="en-US" sz="1200" spc="-65" dirty="0">
                          <a:solidFill>
                            <a:srgbClr val="40395F"/>
                          </a:solidFill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25</a:t>
                      </a:r>
                      <a:r>
                        <a:rPr lang="en-US" sz="1200" spc="-70" dirty="0">
                          <a:solidFill>
                            <a:srgbClr val="40395F"/>
                          </a:solidFill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 </a:t>
                      </a:r>
                      <a:r>
                        <a:rPr lang="en-US" sz="1200" spc="-65" dirty="0">
                          <a:solidFill>
                            <a:srgbClr val="40395F"/>
                          </a:solidFill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e</a:t>
                      </a:r>
                      <a:r>
                        <a:rPr lang="en-US" sz="1200" spc="-75" dirty="0">
                          <a:solidFill>
                            <a:srgbClr val="40395F"/>
                          </a:solidFill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 </a:t>
                      </a:r>
                      <a:r>
                        <a:rPr lang="en-US" sz="1200" spc="-10" dirty="0">
                          <a:solidFill>
                            <a:srgbClr val="40395F"/>
                          </a:solidFill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26/09</a:t>
                      </a:r>
                      <a:endParaRPr lang="en-US" sz="1200" dirty="0">
                        <a:latin typeface="Dubai" panose="020B0503030403030204" pitchFamily="34" charset="-78"/>
                        <a:cs typeface="Dubai" panose="020B0503030403030204" pitchFamily="34" charset="-78"/>
                      </a:endParaRPr>
                    </a:p>
                    <a:p>
                      <a:pPr marL="90805">
                        <a:lnSpc>
                          <a:spcPts val="1415"/>
                        </a:lnSpc>
                        <a:spcBef>
                          <a:spcPts val="355"/>
                        </a:spcBef>
                      </a:pPr>
                      <a:endParaRPr sz="1200" dirty="0">
                        <a:latin typeface="Dubai" panose="020B0503030403030204" pitchFamily="34" charset="-78"/>
                        <a:cs typeface="Dubai" panose="020B0503030403030204" pitchFamily="34" charset="-78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35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spc="-10" dirty="0">
                          <a:solidFill>
                            <a:srgbClr val="40395F"/>
                          </a:solidFill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São Paulo – Frei </a:t>
                      </a:r>
                      <a:r>
                        <a:rPr lang="en-US" sz="1200" spc="-10" dirty="0" err="1">
                          <a:solidFill>
                            <a:srgbClr val="40395F"/>
                          </a:solidFill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Caneca</a:t>
                      </a:r>
                      <a:r>
                        <a:rPr lang="en-US" sz="1200" spc="-10" dirty="0">
                          <a:solidFill>
                            <a:srgbClr val="40395F"/>
                          </a:solidFill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 Expo</a:t>
                      </a:r>
                      <a:endParaRPr lang="en-US" sz="1200" dirty="0">
                        <a:latin typeface="Dubai" panose="020B0503030403030204" pitchFamily="34" charset="-78"/>
                        <a:cs typeface="Dubai" panose="020B0503030403030204" pitchFamily="34" charset="-78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endParaRPr sz="1200" dirty="0">
                        <a:latin typeface="Dubai" panose="020B0503030403030204" pitchFamily="34" charset="-78"/>
                        <a:cs typeface="Dubai" panose="020B0503030403030204" pitchFamily="34" charset="-78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90805" marR="271780" lvl="0" indent="0" algn="l" defTabSz="914400" eaLnBrk="1" fontAlgn="auto" latinLnBrk="0" hangingPunct="1">
                        <a:lnSpc>
                          <a:spcPts val="1390"/>
                        </a:lnSpc>
                        <a:spcBef>
                          <a:spcPts val="44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spc="-70" dirty="0" err="1">
                          <a:solidFill>
                            <a:srgbClr val="002060"/>
                          </a:solidFill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Fabricantes</a:t>
                      </a:r>
                      <a:r>
                        <a:rPr lang="en-US" sz="1100" spc="-70" dirty="0">
                          <a:solidFill>
                            <a:srgbClr val="002060"/>
                          </a:solidFill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, </a:t>
                      </a:r>
                      <a:r>
                        <a:rPr lang="en-US" sz="1100" spc="-70" dirty="0" err="1">
                          <a:solidFill>
                            <a:srgbClr val="002060"/>
                          </a:solidFill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fornecedores</a:t>
                      </a:r>
                      <a:r>
                        <a:rPr lang="en-US" sz="1100" spc="-70" dirty="0">
                          <a:solidFill>
                            <a:srgbClr val="002060"/>
                          </a:solidFill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, </a:t>
                      </a:r>
                      <a:r>
                        <a:rPr lang="en-US" sz="1100" spc="-70" dirty="0" err="1">
                          <a:solidFill>
                            <a:srgbClr val="002060"/>
                          </a:solidFill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agências</a:t>
                      </a:r>
                      <a:r>
                        <a:rPr lang="en-US" sz="1100" spc="-70" dirty="0">
                          <a:solidFill>
                            <a:srgbClr val="002060"/>
                          </a:solidFill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 </a:t>
                      </a:r>
                      <a:r>
                        <a:rPr lang="en-US" sz="1100" spc="-70" dirty="0" err="1">
                          <a:solidFill>
                            <a:srgbClr val="002060"/>
                          </a:solidFill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reguladoras</a:t>
                      </a:r>
                      <a:r>
                        <a:rPr lang="en-US" sz="1100" spc="-70" dirty="0">
                          <a:solidFill>
                            <a:srgbClr val="002060"/>
                          </a:solidFill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, </a:t>
                      </a:r>
                      <a:r>
                        <a:rPr lang="en-US" sz="1100" spc="-70" dirty="0" err="1">
                          <a:solidFill>
                            <a:srgbClr val="002060"/>
                          </a:solidFill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associações</a:t>
                      </a:r>
                      <a:r>
                        <a:rPr lang="en-US" sz="1100" spc="-70" dirty="0">
                          <a:solidFill>
                            <a:srgbClr val="002060"/>
                          </a:solidFill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 do </a:t>
                      </a:r>
                      <a:r>
                        <a:rPr lang="en-US" sz="1100" spc="-70" dirty="0" err="1">
                          <a:solidFill>
                            <a:srgbClr val="002060"/>
                          </a:solidFill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setor</a:t>
                      </a:r>
                      <a:r>
                        <a:rPr lang="en-US" sz="1100" spc="-70" dirty="0">
                          <a:solidFill>
                            <a:srgbClr val="002060"/>
                          </a:solidFill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 </a:t>
                      </a:r>
                      <a:r>
                        <a:rPr lang="en-US" sz="1100" spc="-50" dirty="0">
                          <a:solidFill>
                            <a:srgbClr val="002060"/>
                          </a:solidFill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e </a:t>
                      </a:r>
                      <a:r>
                        <a:rPr lang="en-US" sz="1100" spc="-10" dirty="0" err="1">
                          <a:solidFill>
                            <a:srgbClr val="002060"/>
                          </a:solidFill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empresas</a:t>
                      </a:r>
                      <a:r>
                        <a:rPr lang="en-US" sz="1100" spc="-10" dirty="0">
                          <a:solidFill>
                            <a:srgbClr val="002060"/>
                          </a:solidFill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.</a:t>
                      </a:r>
                      <a:endParaRPr lang="en-US" sz="1100" dirty="0">
                        <a:solidFill>
                          <a:srgbClr val="002060"/>
                        </a:solidFill>
                        <a:latin typeface="Dubai" panose="020B0503030403030204" pitchFamily="34" charset="-78"/>
                        <a:cs typeface="Dubai" panose="020B0503030403030204" pitchFamily="34" charset="-78"/>
                      </a:endParaRPr>
                    </a:p>
                    <a:p>
                      <a:pPr marL="90805" marR="271780">
                        <a:lnSpc>
                          <a:spcPts val="1390"/>
                        </a:lnSpc>
                        <a:spcBef>
                          <a:spcPts val="445"/>
                        </a:spcBef>
                      </a:pPr>
                      <a:endParaRPr sz="1100" dirty="0">
                        <a:latin typeface="Dubai" panose="020B0503030403030204" pitchFamily="34" charset="-78"/>
                        <a:cs typeface="Dubai" panose="020B0503030403030204" pitchFamily="34" charset="-78"/>
                      </a:endParaRPr>
                    </a:p>
                  </a:txBody>
                  <a:tcPr marL="0" marR="0" marT="565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90805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35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spc="-135" dirty="0">
                          <a:solidFill>
                            <a:srgbClr val="002060"/>
                          </a:solidFill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PRESENÇA ?</a:t>
                      </a:r>
                      <a:endParaRPr lang="pt-BR" sz="1200" dirty="0">
                        <a:solidFill>
                          <a:srgbClr val="002060"/>
                        </a:solidFill>
                        <a:latin typeface="Dubai" panose="020B0503030403030204" pitchFamily="34" charset="-78"/>
                        <a:cs typeface="Dubai" panose="020B0503030403030204" pitchFamily="34" charset="-78"/>
                      </a:endParaRPr>
                    </a:p>
                    <a:p>
                      <a:pPr marL="90805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endParaRPr sz="1200" dirty="0">
                        <a:solidFill>
                          <a:srgbClr val="002060"/>
                        </a:solidFill>
                        <a:latin typeface="Dubai" panose="020B0503030403030204" pitchFamily="34" charset="-78"/>
                        <a:cs typeface="Dubai" panose="020B0503030403030204" pitchFamily="34" charset="-78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976488">
                <a:tc>
                  <a:txBody>
                    <a:bodyPr/>
                    <a:lstStyle/>
                    <a:p>
                      <a:pPr marL="90805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35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i="0" dirty="0">
                          <a:solidFill>
                            <a:srgbClr val="002060"/>
                          </a:solidFill>
                          <a:effectLst/>
                          <a:latin typeface="Dubai" panose="020B0503030403030204" pitchFamily="34" charset="-78"/>
                          <a:ea typeface="+mn-ea"/>
                          <a:cs typeface="Dubai" panose="020B0503030403030204" pitchFamily="34" charset="-78"/>
                        </a:rPr>
                        <a:t>IASS </a:t>
                      </a:r>
                      <a:r>
                        <a:rPr lang="pt-BR" sz="1200" b="1" i="0" dirty="0" err="1">
                          <a:solidFill>
                            <a:srgbClr val="002060"/>
                          </a:solidFill>
                          <a:effectLst/>
                          <a:latin typeface="Dubai" panose="020B0503030403030204" pitchFamily="34" charset="-78"/>
                          <a:ea typeface="+mn-ea"/>
                          <a:cs typeface="Dubai" panose="020B0503030403030204" pitchFamily="34" charset="-78"/>
                        </a:rPr>
                        <a:t>Conference</a:t>
                      </a:r>
                      <a:r>
                        <a:rPr lang="pt-BR" sz="1200" b="1" i="0" dirty="0">
                          <a:solidFill>
                            <a:srgbClr val="002060"/>
                          </a:solidFill>
                          <a:effectLst/>
                          <a:latin typeface="Dubai" panose="020B0503030403030204" pitchFamily="34" charset="-78"/>
                          <a:ea typeface="+mn-ea"/>
                          <a:cs typeface="Dubai" panose="020B0503030403030204" pitchFamily="34" charset="-78"/>
                        </a:rPr>
                        <a:t> 2024</a:t>
                      </a:r>
                    </a:p>
                    <a:p>
                      <a:pPr marL="90805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endParaRPr sz="1200" dirty="0">
                        <a:solidFill>
                          <a:srgbClr val="002060"/>
                        </a:solidFill>
                        <a:latin typeface="Dubai" panose="020B0503030403030204" pitchFamily="34" charset="-78"/>
                        <a:cs typeface="Dubai" panose="020B0503030403030204" pitchFamily="34" charset="-78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ts val="1415"/>
                        </a:lnSpc>
                        <a:spcBef>
                          <a:spcPts val="355"/>
                        </a:spcBef>
                      </a:pPr>
                      <a:r>
                        <a:rPr lang="pt-BR" sz="1200" b="1" spc="-10" dirty="0">
                          <a:solidFill>
                            <a:srgbClr val="40395F"/>
                          </a:solidFill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NOVEMBRO</a:t>
                      </a:r>
                      <a:endParaRPr lang="pt-BR" sz="1200" dirty="0">
                        <a:latin typeface="Dubai" panose="020B0503030403030204" pitchFamily="34" charset="-78"/>
                        <a:cs typeface="Dubai" panose="020B0503030403030204" pitchFamily="34" charset="-78"/>
                      </a:endParaRPr>
                    </a:p>
                    <a:p>
                      <a:pPr marL="90805">
                        <a:lnSpc>
                          <a:spcPts val="1415"/>
                        </a:lnSpc>
                      </a:pPr>
                      <a:r>
                        <a:rPr lang="pt-BR" sz="1200" spc="-175" dirty="0">
                          <a:solidFill>
                            <a:srgbClr val="40395F"/>
                          </a:solidFill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5  a  7/11</a:t>
                      </a:r>
                      <a:endParaRPr lang="pt-BR" sz="1200" dirty="0">
                        <a:latin typeface="Dubai" panose="020B0503030403030204" pitchFamily="34" charset="-78"/>
                        <a:cs typeface="Dubai" panose="020B0503030403030204" pitchFamily="34" charset="-78"/>
                      </a:endParaRPr>
                    </a:p>
                    <a:p>
                      <a:pPr marL="90805">
                        <a:lnSpc>
                          <a:spcPts val="1415"/>
                        </a:lnSpc>
                        <a:spcBef>
                          <a:spcPts val="355"/>
                        </a:spcBef>
                      </a:pPr>
                      <a:endParaRPr sz="1200" dirty="0">
                        <a:latin typeface="Dubai" panose="020B0503030403030204" pitchFamily="34" charset="-78"/>
                        <a:cs typeface="Dubai" panose="020B0503030403030204" pitchFamily="34" charset="-78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244475" lvl="0" indent="0" defTabSz="914400" eaLnBrk="1" fontAlgn="auto" latinLnBrk="0" hangingPunct="1">
                        <a:lnSpc>
                          <a:spcPts val="1390"/>
                        </a:lnSpc>
                        <a:spcBef>
                          <a:spcPts val="44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spc="-40" dirty="0">
                          <a:solidFill>
                            <a:srgbClr val="40395F"/>
                          </a:solidFill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Rio de Janeiro</a:t>
                      </a:r>
                      <a:endParaRPr lang="en-US" sz="1200" dirty="0">
                        <a:latin typeface="Dubai" panose="020B0503030403030204" pitchFamily="34" charset="-78"/>
                        <a:cs typeface="Dubai" panose="020B0503030403030204" pitchFamily="34" charset="-78"/>
                      </a:endParaRPr>
                    </a:p>
                    <a:p>
                      <a:pPr marL="91440" marR="244475">
                        <a:lnSpc>
                          <a:spcPts val="1390"/>
                        </a:lnSpc>
                        <a:spcBef>
                          <a:spcPts val="445"/>
                        </a:spcBef>
                      </a:pPr>
                      <a:endParaRPr sz="1200" dirty="0">
                        <a:latin typeface="Dubai" panose="020B0503030403030204" pitchFamily="34" charset="-78"/>
                        <a:cs typeface="Dubai" panose="020B0503030403030204" pitchFamily="34" charset="-78"/>
                      </a:endParaRPr>
                    </a:p>
                  </a:txBody>
                  <a:tcPr marL="0" marR="0" marT="565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90805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35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b="0" i="0" dirty="0">
                          <a:solidFill>
                            <a:srgbClr val="002060"/>
                          </a:solidFill>
                          <a:effectLst/>
                          <a:latin typeface="Dubai" panose="020B0503030403030204" pitchFamily="34" charset="-78"/>
                          <a:ea typeface="+mn-ea"/>
                          <a:cs typeface="Dubai" panose="020B0503030403030204" pitchFamily="34" charset="-78"/>
                        </a:rPr>
                        <a:t>Especialistas internacionais em aviação para mostrar perspectivas sobre os principais desafios em questões de segurança e operações de voo.</a:t>
                      </a:r>
                      <a:endParaRPr lang="pt-BR" sz="1100" dirty="0">
                        <a:solidFill>
                          <a:srgbClr val="002060"/>
                        </a:solidFill>
                        <a:latin typeface="Dubai" panose="020B0503030403030204" pitchFamily="34" charset="-78"/>
                        <a:cs typeface="Dubai" panose="020B0503030403030204" pitchFamily="34" charset="-78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90805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35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spc="-10" dirty="0">
                          <a:solidFill>
                            <a:srgbClr val="002060"/>
                          </a:solidFill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PRESENÇA </a:t>
                      </a:r>
                      <a:r>
                        <a:rPr lang="pt-BR" sz="1200" spc="-125" dirty="0">
                          <a:solidFill>
                            <a:srgbClr val="002060"/>
                          </a:solidFill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(REPRESENTANTE)</a:t>
                      </a:r>
                      <a:endParaRPr lang="pt-BR" sz="1200" dirty="0">
                        <a:solidFill>
                          <a:srgbClr val="002060"/>
                        </a:solidFill>
                        <a:latin typeface="Dubai" panose="020B0503030403030204" pitchFamily="34" charset="-78"/>
                        <a:cs typeface="Dubai" panose="020B0503030403030204" pitchFamily="34" charset="-78"/>
                      </a:endParaRPr>
                    </a:p>
                    <a:p>
                      <a:pPr marL="90805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lang="pt-BR" sz="1200" i="1" dirty="0">
                          <a:solidFill>
                            <a:srgbClr val="002060"/>
                          </a:solidFill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Sugestão: </a:t>
                      </a:r>
                      <a:r>
                        <a:rPr lang="pt-BR" sz="1200" i="1" dirty="0" err="1">
                          <a:solidFill>
                            <a:srgbClr val="002060"/>
                          </a:solidFill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Corrieri</a:t>
                      </a:r>
                      <a:endParaRPr lang="pt-BR" sz="1200" i="1" dirty="0">
                        <a:solidFill>
                          <a:srgbClr val="002060"/>
                        </a:solidFill>
                        <a:latin typeface="Dubai" panose="020B0503030403030204" pitchFamily="34" charset="-78"/>
                        <a:cs typeface="Dubai" panose="020B0503030403030204" pitchFamily="34" charset="-78"/>
                      </a:endParaRPr>
                    </a:p>
                    <a:p>
                      <a:pPr marL="90805">
                        <a:lnSpc>
                          <a:spcPts val="1415"/>
                        </a:lnSpc>
                        <a:spcBef>
                          <a:spcPts val="355"/>
                        </a:spcBef>
                      </a:pPr>
                      <a:endParaRPr sz="1200" dirty="0">
                        <a:solidFill>
                          <a:srgbClr val="002060"/>
                        </a:solidFill>
                        <a:latin typeface="Dubai" panose="020B0503030403030204" pitchFamily="34" charset="-78"/>
                        <a:cs typeface="Dubai" panose="020B0503030403030204" pitchFamily="34" charset="-78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318047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360459" y="154939"/>
            <a:ext cx="61690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30" dirty="0"/>
              <a:t>Feira</a:t>
            </a:r>
            <a:r>
              <a:rPr sz="2400" spc="-110" dirty="0"/>
              <a:t> </a:t>
            </a:r>
            <a:r>
              <a:rPr sz="2400" spc="-180" dirty="0"/>
              <a:t>de</a:t>
            </a:r>
            <a:r>
              <a:rPr sz="2400" spc="-110" dirty="0"/>
              <a:t> </a:t>
            </a:r>
            <a:r>
              <a:rPr sz="2400" spc="-160" dirty="0"/>
              <a:t>Transporte</a:t>
            </a:r>
            <a:r>
              <a:rPr sz="2400" spc="-110" dirty="0"/>
              <a:t> </a:t>
            </a:r>
            <a:r>
              <a:rPr sz="2400" u="sng" spc="-125" dirty="0">
                <a:uFill>
                  <a:solidFill>
                    <a:srgbClr val="FBF27E"/>
                  </a:solidFill>
                </a:uFill>
              </a:rPr>
              <a:t>Intermodal</a:t>
            </a:r>
            <a:r>
              <a:rPr sz="2400" spc="-100" dirty="0"/>
              <a:t> </a:t>
            </a:r>
            <a:r>
              <a:rPr sz="2400" spc="-114" dirty="0"/>
              <a:t>e</a:t>
            </a:r>
            <a:r>
              <a:rPr sz="2400" spc="-110" dirty="0"/>
              <a:t> </a:t>
            </a:r>
            <a:r>
              <a:rPr sz="2400" spc="-155" dirty="0" err="1"/>
              <a:t>Logística</a:t>
            </a:r>
            <a:r>
              <a:rPr sz="2400" spc="-100" dirty="0"/>
              <a:t> </a:t>
            </a:r>
            <a:r>
              <a:rPr sz="2400" spc="-30" dirty="0"/>
              <a:t>202</a:t>
            </a:r>
            <a:r>
              <a:rPr lang="en-US" sz="2400" spc="-30" dirty="0"/>
              <a:t>4</a:t>
            </a:r>
            <a:endParaRPr sz="2400" dirty="0"/>
          </a:p>
        </p:txBody>
      </p:sp>
      <p:sp>
        <p:nvSpPr>
          <p:cNvPr id="3" name="object 3"/>
          <p:cNvSpPr txBox="1"/>
          <p:nvPr/>
        </p:nvSpPr>
        <p:spPr>
          <a:xfrm>
            <a:off x="4517430" y="1098803"/>
            <a:ext cx="580644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150" dirty="0">
                <a:solidFill>
                  <a:srgbClr val="FFFFFF"/>
                </a:solidFill>
                <a:latin typeface="Arial"/>
                <a:cs typeface="Arial"/>
              </a:rPr>
              <a:t>Data:</a:t>
            </a:r>
            <a:r>
              <a:rPr sz="2000" b="1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2000" spc="-75" dirty="0">
                <a:solidFill>
                  <a:srgbClr val="FFFFFF"/>
                </a:solidFill>
                <a:latin typeface="Arial"/>
                <a:cs typeface="Arial"/>
              </a:rPr>
              <a:t>05</a:t>
            </a:r>
            <a:r>
              <a:rPr sz="2000" spc="-75" dirty="0">
                <a:solidFill>
                  <a:srgbClr val="FFFFFF"/>
                </a:solidFill>
                <a:latin typeface="Arial"/>
                <a:cs typeface="Arial"/>
              </a:rPr>
              <a:t>/0</a:t>
            </a:r>
            <a:r>
              <a:rPr lang="en-US" sz="2000" spc="-75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r>
              <a:rPr sz="20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3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0</a:t>
            </a:r>
            <a:r>
              <a:rPr lang="en-US" sz="2000" spc="-10" dirty="0">
                <a:solidFill>
                  <a:srgbClr val="FFFFFF"/>
                </a:solidFill>
                <a:latin typeface="Arial"/>
                <a:cs typeface="Arial"/>
              </a:rPr>
              <a:t>7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/03</a:t>
            </a:r>
            <a:endParaRPr sz="20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000" b="1" spc="-145" dirty="0">
                <a:solidFill>
                  <a:srgbClr val="FFFFFF"/>
                </a:solidFill>
                <a:latin typeface="Arial"/>
                <a:cs typeface="Arial"/>
              </a:rPr>
              <a:t>Local:</a:t>
            </a:r>
            <a:r>
              <a:rPr sz="2000" b="1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60" dirty="0">
                <a:solidFill>
                  <a:srgbClr val="FFFFFF"/>
                </a:solidFill>
                <a:latin typeface="Arial"/>
                <a:cs typeface="Arial"/>
              </a:rPr>
              <a:t>São</a:t>
            </a:r>
            <a:r>
              <a:rPr sz="20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85" dirty="0">
                <a:solidFill>
                  <a:srgbClr val="FFFFFF"/>
                </a:solidFill>
                <a:latin typeface="Arial"/>
                <a:cs typeface="Arial"/>
              </a:rPr>
              <a:t>Paulo</a:t>
            </a:r>
            <a:r>
              <a:rPr sz="20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45" dirty="0">
                <a:solidFill>
                  <a:srgbClr val="FFFFFF"/>
                </a:solidFill>
                <a:latin typeface="Arial"/>
                <a:cs typeface="Arial"/>
              </a:rPr>
              <a:t>(Expo</a:t>
            </a:r>
            <a:r>
              <a:rPr sz="2000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70" dirty="0">
                <a:solidFill>
                  <a:srgbClr val="FFFFFF"/>
                </a:solidFill>
                <a:latin typeface="Arial"/>
                <a:cs typeface="Arial"/>
              </a:rPr>
              <a:t>Exhibition</a:t>
            </a:r>
            <a:r>
              <a:rPr sz="2000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55" dirty="0">
                <a:solidFill>
                  <a:srgbClr val="FFFFFF"/>
                </a:solidFill>
                <a:latin typeface="Arial"/>
                <a:cs typeface="Arial"/>
              </a:rPr>
              <a:t>&amp;</a:t>
            </a:r>
            <a:r>
              <a:rPr sz="2000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85" dirty="0">
                <a:solidFill>
                  <a:srgbClr val="FFFFFF"/>
                </a:solidFill>
                <a:latin typeface="Arial"/>
                <a:cs typeface="Arial"/>
              </a:rPr>
              <a:t>Convention</a:t>
            </a:r>
            <a:r>
              <a:rPr sz="2000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Center)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517430" y="2014220"/>
            <a:ext cx="7431405" cy="140743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610870">
              <a:lnSpc>
                <a:spcPct val="101099"/>
              </a:lnSpc>
              <a:spcBef>
                <a:spcPts val="75"/>
              </a:spcBef>
            </a:pPr>
            <a:r>
              <a:rPr sz="1800" b="1" spc="-120" dirty="0">
                <a:solidFill>
                  <a:srgbClr val="FFFFFF"/>
                </a:solidFill>
                <a:latin typeface="Arial"/>
                <a:cs typeface="Arial"/>
              </a:rPr>
              <a:t>Stakeholders:</a:t>
            </a:r>
            <a:r>
              <a:rPr sz="1800" b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5" dirty="0">
                <a:solidFill>
                  <a:srgbClr val="FFFFFF"/>
                </a:solidFill>
                <a:latin typeface="Arial"/>
                <a:cs typeface="Arial"/>
              </a:rPr>
              <a:t>representantes</a:t>
            </a:r>
            <a:r>
              <a:rPr sz="18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90" dirty="0">
                <a:solidFill>
                  <a:srgbClr val="FFFFFF"/>
                </a:solidFill>
                <a:latin typeface="Arial"/>
                <a:cs typeface="Arial"/>
              </a:rPr>
              <a:t>do</a:t>
            </a:r>
            <a:r>
              <a:rPr sz="18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35" dirty="0">
                <a:solidFill>
                  <a:srgbClr val="FFFFFF"/>
                </a:solidFill>
                <a:latin typeface="Arial"/>
                <a:cs typeface="Arial"/>
              </a:rPr>
              <a:t>setor</a:t>
            </a:r>
            <a:r>
              <a:rPr sz="18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95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180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35" dirty="0">
                <a:solidFill>
                  <a:srgbClr val="FFFFFF"/>
                </a:solidFill>
                <a:latin typeface="Arial"/>
                <a:cs typeface="Arial"/>
              </a:rPr>
              <a:t>transporte</a:t>
            </a:r>
            <a:r>
              <a:rPr sz="180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95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180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85" dirty="0">
                <a:solidFill>
                  <a:srgbClr val="FFFFFF"/>
                </a:solidFill>
                <a:latin typeface="Arial"/>
                <a:cs typeface="Arial"/>
              </a:rPr>
              <a:t>carga,</a:t>
            </a:r>
            <a:r>
              <a:rPr sz="18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logística, </a:t>
            </a:r>
            <a:r>
              <a:rPr sz="1800" spc="-25" dirty="0">
                <a:solidFill>
                  <a:srgbClr val="FFFFFF"/>
                </a:solidFill>
                <a:latin typeface="Arial"/>
                <a:cs typeface="Arial"/>
              </a:rPr>
              <a:t>intralogística</a:t>
            </a:r>
            <a:r>
              <a:rPr sz="18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140" dirty="0">
                <a:solidFill>
                  <a:srgbClr val="FFFFFF"/>
                </a:solidFill>
                <a:latin typeface="Arial"/>
                <a:cs typeface="Arial"/>
              </a:rPr>
              <a:t>&amp;</a:t>
            </a:r>
            <a:r>
              <a:rPr sz="18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80" dirty="0">
                <a:solidFill>
                  <a:srgbClr val="FFFFFF"/>
                </a:solidFill>
                <a:latin typeface="Arial"/>
                <a:cs typeface="Arial"/>
              </a:rPr>
              <a:t>armazenagem</a:t>
            </a:r>
            <a:r>
              <a:rPr sz="18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10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8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45" dirty="0">
                <a:solidFill>
                  <a:srgbClr val="FFFFFF"/>
                </a:solidFill>
                <a:latin typeface="Arial"/>
                <a:cs typeface="Arial"/>
              </a:rPr>
              <a:t>comércio</a:t>
            </a:r>
            <a:r>
              <a:rPr sz="18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exterior.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0"/>
              </a:spcBef>
            </a:pPr>
            <a:endParaRPr sz="1800" dirty="0">
              <a:latin typeface="Arial"/>
              <a:cs typeface="Arial"/>
            </a:endParaRPr>
          </a:p>
          <a:p>
            <a:pPr marL="12700" marR="5080">
              <a:lnSpc>
                <a:spcPct val="99400"/>
              </a:lnSpc>
              <a:spcBef>
                <a:spcPts val="5"/>
              </a:spcBef>
            </a:pPr>
            <a:r>
              <a:rPr sz="1800" b="1" spc="-150" dirty="0">
                <a:solidFill>
                  <a:srgbClr val="FFFFFF"/>
                </a:solidFill>
                <a:latin typeface="Arial"/>
                <a:cs typeface="Arial"/>
              </a:rPr>
              <a:t>Por</a:t>
            </a:r>
            <a:r>
              <a:rPr sz="1800" b="1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145" dirty="0">
                <a:solidFill>
                  <a:srgbClr val="FFFFFF"/>
                </a:solidFill>
                <a:latin typeface="Arial"/>
                <a:cs typeface="Arial"/>
              </a:rPr>
              <a:t>que</a:t>
            </a:r>
            <a:r>
              <a:rPr sz="1800" b="1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110" dirty="0">
                <a:solidFill>
                  <a:srgbClr val="FFFFFF"/>
                </a:solidFill>
                <a:latin typeface="Arial"/>
                <a:cs typeface="Arial"/>
              </a:rPr>
              <a:t>participar?</a:t>
            </a:r>
            <a:r>
              <a:rPr sz="1800" b="1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17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800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Arial"/>
                <a:cs typeface="Arial"/>
              </a:rPr>
              <a:t>feira</a:t>
            </a:r>
            <a:r>
              <a:rPr sz="1800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105" dirty="0">
                <a:solidFill>
                  <a:srgbClr val="FFFFFF"/>
                </a:solidFill>
                <a:latin typeface="Arial"/>
                <a:cs typeface="Arial"/>
              </a:rPr>
              <a:t>é</a:t>
            </a:r>
            <a:r>
              <a:rPr sz="1800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Arial"/>
                <a:cs typeface="Arial"/>
              </a:rPr>
              <a:t>voltada</a:t>
            </a:r>
            <a:r>
              <a:rPr sz="1800" spc="-80" dirty="0">
                <a:solidFill>
                  <a:srgbClr val="FFFFFF"/>
                </a:solidFill>
                <a:latin typeface="Arial"/>
                <a:cs typeface="Arial"/>
              </a:rPr>
              <a:t> para </a:t>
            </a:r>
            <a:r>
              <a:rPr sz="1800" spc="-95" dirty="0">
                <a:solidFill>
                  <a:srgbClr val="FFFFFF"/>
                </a:solidFill>
                <a:latin typeface="Arial"/>
                <a:cs typeface="Arial"/>
              </a:rPr>
              <a:t>pessoas</a:t>
            </a:r>
            <a:r>
              <a:rPr sz="1800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95" dirty="0">
                <a:solidFill>
                  <a:srgbClr val="FFFFFF"/>
                </a:solidFill>
                <a:latin typeface="Arial"/>
                <a:cs typeface="Arial"/>
              </a:rPr>
              <a:t>que</a:t>
            </a:r>
            <a:r>
              <a:rPr sz="1800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Arial"/>
                <a:cs typeface="Arial"/>
              </a:rPr>
              <a:t>tenham</a:t>
            </a:r>
            <a:r>
              <a:rPr sz="1800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Arial"/>
                <a:cs typeface="Arial"/>
              </a:rPr>
              <a:t>interesse</a:t>
            </a:r>
            <a:r>
              <a:rPr sz="1800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Arial"/>
                <a:cs typeface="Arial"/>
              </a:rPr>
              <a:t>em </a:t>
            </a:r>
            <a:r>
              <a:rPr sz="1800" spc="-40" dirty="0">
                <a:solidFill>
                  <a:srgbClr val="FFFFFF"/>
                </a:solidFill>
                <a:latin typeface="Arial"/>
                <a:cs typeface="Arial"/>
              </a:rPr>
              <a:t>temas</a:t>
            </a:r>
            <a:r>
              <a:rPr sz="18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60" dirty="0" err="1">
                <a:solidFill>
                  <a:srgbClr val="FFFFFF"/>
                </a:solidFill>
                <a:latin typeface="Arial"/>
                <a:cs typeface="Arial"/>
              </a:rPr>
              <a:t>como</a:t>
            </a:r>
            <a:r>
              <a:rPr sz="18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35" dirty="0" err="1">
                <a:solidFill>
                  <a:srgbClr val="FFFFFF"/>
                </a:solidFill>
                <a:latin typeface="Arial"/>
                <a:cs typeface="Arial"/>
              </a:rPr>
              <a:t>transporte</a:t>
            </a:r>
            <a:r>
              <a:rPr sz="180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105" dirty="0">
                <a:solidFill>
                  <a:srgbClr val="FFFFFF"/>
                </a:solidFill>
                <a:latin typeface="Arial"/>
                <a:cs typeface="Arial"/>
              </a:rPr>
              <a:t>aéreo,</a:t>
            </a:r>
            <a:r>
              <a:rPr sz="18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30" dirty="0" err="1">
                <a:solidFill>
                  <a:srgbClr val="FFFFFF"/>
                </a:solidFill>
                <a:latin typeface="Arial"/>
                <a:cs typeface="Arial"/>
              </a:rPr>
              <a:t>equipamento</a:t>
            </a:r>
            <a:r>
              <a:rPr lang="en-US" spc="-30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180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60" dirty="0" err="1">
                <a:solidFill>
                  <a:srgbClr val="FFFFFF"/>
                </a:solidFill>
                <a:latin typeface="Arial"/>
                <a:cs typeface="Arial"/>
              </a:rPr>
              <a:t>tecnologia</a:t>
            </a:r>
            <a:r>
              <a:rPr lang="en-US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10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80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logística.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517430" y="3931411"/>
            <a:ext cx="7241540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17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80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70" dirty="0">
                <a:solidFill>
                  <a:srgbClr val="FFFFFF"/>
                </a:solidFill>
                <a:latin typeface="Arial"/>
                <a:cs typeface="Arial"/>
              </a:rPr>
              <a:t>programação</a:t>
            </a:r>
            <a:r>
              <a:rPr sz="1800" spc="-80" dirty="0">
                <a:solidFill>
                  <a:srgbClr val="FFFFFF"/>
                </a:solidFill>
                <a:latin typeface="Arial"/>
                <a:cs typeface="Arial"/>
              </a:rPr>
              <a:t> abordará</a:t>
            </a:r>
            <a:r>
              <a:rPr sz="18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10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8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80" dirty="0">
                <a:solidFill>
                  <a:srgbClr val="FFFFFF"/>
                </a:solidFill>
                <a:latin typeface="Arial"/>
                <a:cs typeface="Arial"/>
              </a:rPr>
              <a:t>case</a:t>
            </a:r>
            <a:r>
              <a:rPr sz="1800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100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1800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65" dirty="0">
                <a:solidFill>
                  <a:srgbClr val="FFFFFF"/>
                </a:solidFill>
                <a:latin typeface="Arial"/>
                <a:cs typeface="Arial"/>
              </a:rPr>
              <a:t>colaboração</a:t>
            </a:r>
            <a:r>
              <a:rPr sz="18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95" dirty="0">
                <a:solidFill>
                  <a:srgbClr val="FFFFFF"/>
                </a:solidFill>
                <a:latin typeface="Arial"/>
                <a:cs typeface="Arial"/>
              </a:rPr>
              <a:t>na</a:t>
            </a:r>
            <a:r>
              <a:rPr sz="18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Arial"/>
                <a:cs typeface="Arial"/>
              </a:rPr>
              <a:t>integração</a:t>
            </a:r>
            <a:r>
              <a:rPr sz="18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100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1800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10" dirty="0" err="1">
                <a:solidFill>
                  <a:srgbClr val="FFFFFF"/>
                </a:solidFill>
                <a:latin typeface="Arial"/>
                <a:cs typeface="Arial"/>
              </a:rPr>
              <a:t>fluxos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45" dirty="0" err="1">
                <a:solidFill>
                  <a:srgbClr val="FFFFFF"/>
                </a:solidFill>
                <a:latin typeface="Arial"/>
                <a:cs typeface="Arial"/>
              </a:rPr>
              <a:t>logísticos</a:t>
            </a:r>
            <a:r>
              <a:rPr sz="1800" spc="-95" dirty="0">
                <a:solidFill>
                  <a:srgbClr val="FFFFFF"/>
                </a:solidFill>
                <a:latin typeface="Arial"/>
                <a:cs typeface="Arial"/>
              </a:rPr>
              <a:t>;</a:t>
            </a:r>
            <a:r>
              <a:rPr sz="1800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60" dirty="0">
                <a:solidFill>
                  <a:srgbClr val="FFFFFF"/>
                </a:solidFill>
                <a:latin typeface="Arial"/>
                <a:cs typeface="Arial"/>
              </a:rPr>
              <a:t>aceleração</a:t>
            </a:r>
            <a:r>
              <a:rPr sz="1800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Arial"/>
                <a:cs typeface="Arial"/>
              </a:rPr>
              <a:t>da </a:t>
            </a:r>
            <a:r>
              <a:rPr sz="1800" spc="-70" dirty="0">
                <a:solidFill>
                  <a:srgbClr val="FFFFFF"/>
                </a:solidFill>
                <a:latin typeface="Arial"/>
                <a:cs typeface="Arial"/>
              </a:rPr>
              <a:t>modernização</a:t>
            </a:r>
            <a:r>
              <a:rPr sz="18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95" dirty="0">
                <a:solidFill>
                  <a:srgbClr val="FFFFFF"/>
                </a:solidFill>
                <a:latin typeface="Arial"/>
                <a:cs typeface="Arial"/>
              </a:rPr>
              <a:t>do</a:t>
            </a:r>
            <a:r>
              <a:rPr sz="18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45" dirty="0">
                <a:solidFill>
                  <a:srgbClr val="FFFFFF"/>
                </a:solidFill>
                <a:latin typeface="Arial"/>
                <a:cs typeface="Arial"/>
              </a:rPr>
              <a:t>comércio</a:t>
            </a:r>
            <a:r>
              <a:rPr sz="18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45" dirty="0">
                <a:solidFill>
                  <a:srgbClr val="FFFFFF"/>
                </a:solidFill>
                <a:latin typeface="Arial"/>
                <a:cs typeface="Arial"/>
              </a:rPr>
              <a:t>exterior</a:t>
            </a:r>
            <a:r>
              <a:rPr sz="18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40" dirty="0">
                <a:solidFill>
                  <a:srgbClr val="FFFFFF"/>
                </a:solidFill>
                <a:latin typeface="Arial"/>
                <a:cs typeface="Arial"/>
              </a:rPr>
              <a:t>brasileiro</a:t>
            </a:r>
            <a:r>
              <a:rPr sz="18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45" dirty="0">
                <a:solidFill>
                  <a:srgbClr val="FFFFFF"/>
                </a:solidFill>
                <a:latin typeface="Arial"/>
                <a:cs typeface="Arial"/>
              </a:rPr>
              <a:t>com</a:t>
            </a:r>
            <a:r>
              <a:rPr sz="18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10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8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105" dirty="0">
                <a:solidFill>
                  <a:srgbClr val="FFFFFF"/>
                </a:solidFill>
                <a:latin typeface="Arial"/>
                <a:cs typeface="Arial"/>
              </a:rPr>
              <a:t>novo</a:t>
            </a:r>
            <a:r>
              <a:rPr sz="1800" spc="-70" dirty="0">
                <a:solidFill>
                  <a:srgbClr val="FFFFFF"/>
                </a:solidFill>
                <a:latin typeface="Arial"/>
                <a:cs typeface="Arial"/>
              </a:rPr>
              <a:t> processo</a:t>
            </a:r>
            <a:r>
              <a:rPr sz="18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Arial"/>
                <a:cs typeface="Arial"/>
              </a:rPr>
              <a:t>de </a:t>
            </a:r>
            <a:r>
              <a:rPr sz="1800" spc="-55" dirty="0">
                <a:solidFill>
                  <a:srgbClr val="FFFFFF"/>
                </a:solidFill>
                <a:latin typeface="Arial"/>
                <a:cs typeface="Arial"/>
              </a:rPr>
              <a:t>importação;</a:t>
            </a:r>
            <a:r>
              <a:rPr sz="1800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45" dirty="0">
                <a:solidFill>
                  <a:srgbClr val="FFFFFF"/>
                </a:solidFill>
                <a:latin typeface="Arial"/>
                <a:cs typeface="Arial"/>
              </a:rPr>
              <a:t>tecnologias</a:t>
            </a:r>
            <a:r>
              <a:rPr sz="180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10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800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30" dirty="0">
                <a:solidFill>
                  <a:srgbClr val="FFFFFF"/>
                </a:solidFill>
                <a:latin typeface="Arial"/>
                <a:cs typeface="Arial"/>
              </a:rPr>
              <a:t>fontes</a:t>
            </a:r>
            <a:r>
              <a:rPr sz="180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35" dirty="0">
                <a:solidFill>
                  <a:srgbClr val="FFFFFF"/>
                </a:solidFill>
                <a:latin typeface="Arial"/>
                <a:cs typeface="Arial"/>
              </a:rPr>
              <a:t>alternativas</a:t>
            </a:r>
            <a:r>
              <a:rPr sz="180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100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1800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70" dirty="0">
                <a:solidFill>
                  <a:srgbClr val="FFFFFF"/>
                </a:solidFill>
                <a:latin typeface="Arial"/>
                <a:cs typeface="Arial"/>
              </a:rPr>
              <a:t>energia</a:t>
            </a:r>
            <a:r>
              <a:rPr sz="1800" spc="-80" dirty="0">
                <a:solidFill>
                  <a:srgbClr val="FFFFFF"/>
                </a:solidFill>
                <a:latin typeface="Arial"/>
                <a:cs typeface="Arial"/>
              </a:rPr>
              <a:t> para </a:t>
            </a:r>
            <a:r>
              <a:rPr sz="1800" spc="-10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80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transporte: </a:t>
            </a:r>
            <a:r>
              <a:rPr sz="1800" spc="-55" dirty="0">
                <a:solidFill>
                  <a:srgbClr val="FFFFFF"/>
                </a:solidFill>
                <a:latin typeface="Arial"/>
                <a:cs typeface="Arial"/>
              </a:rPr>
              <a:t>estágio</a:t>
            </a:r>
            <a:r>
              <a:rPr sz="1800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Arial"/>
                <a:cs typeface="Arial"/>
              </a:rPr>
              <a:t>atual</a:t>
            </a:r>
            <a:r>
              <a:rPr sz="1800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10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800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95" dirty="0">
                <a:solidFill>
                  <a:srgbClr val="FFFFFF"/>
                </a:solidFill>
                <a:latin typeface="Arial"/>
                <a:cs typeface="Arial"/>
              </a:rPr>
              <a:t>onde</a:t>
            </a:r>
            <a:r>
              <a:rPr sz="1800" spc="-90" dirty="0">
                <a:solidFill>
                  <a:srgbClr val="FFFFFF"/>
                </a:solidFill>
                <a:latin typeface="Arial"/>
                <a:cs typeface="Arial"/>
              </a:rPr>
              <a:t> podemos</a:t>
            </a:r>
            <a:r>
              <a:rPr sz="18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chegar?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517430" y="5848603"/>
            <a:ext cx="49872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80" dirty="0">
                <a:solidFill>
                  <a:srgbClr val="FFFFFF"/>
                </a:solidFill>
                <a:latin typeface="Arial"/>
                <a:cs typeface="Arial"/>
              </a:rPr>
              <a:t>Mais </a:t>
            </a:r>
            <a:r>
              <a:rPr sz="1800" spc="-50" dirty="0">
                <a:solidFill>
                  <a:srgbClr val="FFFFFF"/>
                </a:solidFill>
                <a:latin typeface="Arial"/>
                <a:cs typeface="Arial"/>
              </a:rPr>
              <a:t>informações</a:t>
            </a:r>
            <a:r>
              <a:rPr sz="1800" spc="-75" dirty="0">
                <a:solidFill>
                  <a:srgbClr val="FFFFFF"/>
                </a:solidFill>
                <a:latin typeface="Arial"/>
                <a:cs typeface="Arial"/>
              </a:rPr>
              <a:t> sobre</a:t>
            </a:r>
            <a:r>
              <a:rPr sz="1800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10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8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85" dirty="0">
                <a:solidFill>
                  <a:srgbClr val="FFFFFF"/>
                </a:solidFill>
                <a:latin typeface="Arial"/>
                <a:cs typeface="Arial"/>
              </a:rPr>
              <a:t>evento:</a:t>
            </a:r>
            <a:r>
              <a:rPr sz="18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u="sng" spc="-3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intermodal.com.br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52400" y="5110633"/>
            <a:ext cx="3962401" cy="949619"/>
          </a:xfrm>
          <a:prstGeom prst="rect">
            <a:avLst/>
          </a:prstGeom>
          <a:solidFill>
            <a:srgbClr val="40395F"/>
          </a:solidFill>
        </p:spPr>
        <p:txBody>
          <a:bodyPr vert="horz" wrap="square" lIns="0" tIns="1276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5"/>
              </a:spcBef>
            </a:pPr>
            <a:r>
              <a:rPr sz="2000" spc="-260" dirty="0">
                <a:solidFill>
                  <a:srgbClr val="FFFFFF"/>
                </a:solidFill>
                <a:latin typeface="Arial"/>
                <a:cs typeface="Arial"/>
              </a:rPr>
              <a:t>SUGESTÃO</a:t>
            </a:r>
            <a:r>
              <a:rPr sz="2000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245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2000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20" dirty="0">
                <a:solidFill>
                  <a:srgbClr val="FFFFFF"/>
                </a:solidFill>
                <a:latin typeface="Arial"/>
                <a:cs typeface="Arial"/>
              </a:rPr>
              <a:t>PARTICIPAÇÃO:</a:t>
            </a:r>
            <a:endParaRPr sz="2000" dirty="0">
              <a:latin typeface="Arial"/>
              <a:cs typeface="Arial"/>
            </a:endParaRPr>
          </a:p>
          <a:p>
            <a:pPr marL="1010919" marR="1004569" algn="ctr">
              <a:lnSpc>
                <a:spcPts val="3790"/>
              </a:lnSpc>
              <a:spcBef>
                <a:spcPts val="170"/>
              </a:spcBef>
            </a:pPr>
            <a:r>
              <a:rPr sz="3200" b="1" spc="-400" dirty="0">
                <a:solidFill>
                  <a:srgbClr val="FBF27E"/>
                </a:solidFill>
                <a:latin typeface="Arial"/>
                <a:cs typeface="Arial"/>
              </a:rPr>
              <a:t>PRESENÇA</a:t>
            </a:r>
            <a:r>
              <a:rPr sz="3200" b="1" spc="-145" dirty="0">
                <a:solidFill>
                  <a:srgbClr val="FBF27E"/>
                </a:solidFill>
                <a:latin typeface="Arial"/>
                <a:cs typeface="Arial"/>
              </a:rPr>
              <a:t> </a:t>
            </a:r>
            <a:endParaRPr sz="3200" dirty="0">
              <a:latin typeface="Arial"/>
              <a:cs typeface="Arial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256031" y="185928"/>
            <a:ext cx="4182745" cy="1411605"/>
            <a:chOff x="256031" y="185928"/>
            <a:chExt cx="4182745" cy="1411605"/>
          </a:xfrm>
        </p:grpSpPr>
        <p:sp>
          <p:nvSpPr>
            <p:cNvPr id="11" name="object 11"/>
            <p:cNvSpPr/>
            <p:nvPr/>
          </p:nvSpPr>
          <p:spPr>
            <a:xfrm>
              <a:off x="3419561" y="1003300"/>
              <a:ext cx="1019175" cy="0"/>
            </a:xfrm>
            <a:custGeom>
              <a:avLst/>
              <a:gdLst/>
              <a:ahLst/>
              <a:cxnLst/>
              <a:rect l="l" t="t" r="r" b="b"/>
              <a:pathLst>
                <a:path w="1019175">
                  <a:moveTo>
                    <a:pt x="0" y="0"/>
                  </a:moveTo>
                  <a:lnTo>
                    <a:pt x="1018942" y="1"/>
                  </a:lnTo>
                </a:path>
              </a:pathLst>
            </a:custGeom>
            <a:ln w="6350">
              <a:solidFill>
                <a:srgbClr val="4039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56031" y="185928"/>
              <a:ext cx="3349752" cy="1411224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80607" y="210666"/>
              <a:ext cx="3245868" cy="130651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18499" y="590143"/>
            <a:ext cx="3854450" cy="1898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490"/>
              </a:lnSpc>
            </a:pPr>
            <a:r>
              <a:rPr sz="1400" b="1" spc="-114" dirty="0">
                <a:solidFill>
                  <a:srgbClr val="32314C"/>
                </a:solidFill>
                <a:latin typeface="Arial"/>
                <a:cs typeface="Arial"/>
              </a:rPr>
              <a:t>Agenda</a:t>
            </a:r>
            <a:r>
              <a:rPr sz="1400" b="1" spc="-45" dirty="0">
                <a:solidFill>
                  <a:srgbClr val="32314C"/>
                </a:solidFill>
                <a:latin typeface="Arial"/>
                <a:cs typeface="Arial"/>
              </a:rPr>
              <a:t> </a:t>
            </a:r>
            <a:r>
              <a:rPr sz="1400" b="1" spc="-100" dirty="0">
                <a:solidFill>
                  <a:srgbClr val="32314C"/>
                </a:solidFill>
                <a:latin typeface="Arial"/>
                <a:cs typeface="Arial"/>
              </a:rPr>
              <a:t>de</a:t>
            </a:r>
            <a:r>
              <a:rPr sz="1400" b="1" spc="-35" dirty="0">
                <a:solidFill>
                  <a:srgbClr val="32314C"/>
                </a:solidFill>
                <a:latin typeface="Arial"/>
                <a:cs typeface="Arial"/>
              </a:rPr>
              <a:t> </a:t>
            </a:r>
            <a:r>
              <a:rPr sz="1400" b="1" spc="-90" dirty="0">
                <a:solidFill>
                  <a:srgbClr val="32314C"/>
                </a:solidFill>
                <a:latin typeface="Arial"/>
                <a:cs typeface="Arial"/>
              </a:rPr>
              <a:t>eventos</a:t>
            </a:r>
            <a:r>
              <a:rPr sz="1400" b="1" spc="-40" dirty="0">
                <a:solidFill>
                  <a:srgbClr val="32314C"/>
                </a:solidFill>
                <a:latin typeface="Arial"/>
                <a:cs typeface="Arial"/>
              </a:rPr>
              <a:t> </a:t>
            </a:r>
            <a:r>
              <a:rPr sz="1400" b="1" spc="-95" dirty="0">
                <a:solidFill>
                  <a:srgbClr val="32314C"/>
                </a:solidFill>
                <a:latin typeface="Arial"/>
                <a:cs typeface="Arial"/>
              </a:rPr>
              <a:t>Marimex</a:t>
            </a:r>
            <a:r>
              <a:rPr sz="1400" b="1" spc="-45" dirty="0">
                <a:solidFill>
                  <a:srgbClr val="32314C"/>
                </a:solidFill>
                <a:latin typeface="Arial"/>
                <a:cs typeface="Arial"/>
              </a:rPr>
              <a:t> </a:t>
            </a:r>
            <a:r>
              <a:rPr sz="1400" spc="-195" dirty="0">
                <a:solidFill>
                  <a:srgbClr val="32314C"/>
                </a:solidFill>
                <a:latin typeface="Arial"/>
                <a:cs typeface="Arial"/>
              </a:rPr>
              <a:t>–</a:t>
            </a:r>
            <a:r>
              <a:rPr sz="1400" spc="-60" dirty="0">
                <a:solidFill>
                  <a:srgbClr val="32314C"/>
                </a:solidFill>
                <a:latin typeface="Arial"/>
                <a:cs typeface="Arial"/>
              </a:rPr>
              <a:t> </a:t>
            </a:r>
            <a:r>
              <a:rPr sz="1400" spc="-40" dirty="0">
                <a:solidFill>
                  <a:srgbClr val="32314C"/>
                </a:solidFill>
                <a:latin typeface="Arial"/>
                <a:cs typeface="Arial"/>
              </a:rPr>
              <a:t>Primeiro</a:t>
            </a:r>
            <a:r>
              <a:rPr sz="1400" spc="-60" dirty="0">
                <a:solidFill>
                  <a:srgbClr val="32314C"/>
                </a:solidFill>
                <a:latin typeface="Arial"/>
                <a:cs typeface="Arial"/>
              </a:rPr>
              <a:t> </a:t>
            </a:r>
            <a:r>
              <a:rPr sz="1400" spc="-45" dirty="0">
                <a:solidFill>
                  <a:srgbClr val="32314C"/>
                </a:solidFill>
                <a:latin typeface="Arial"/>
                <a:cs typeface="Arial"/>
              </a:rPr>
              <a:t>semestre</a:t>
            </a:r>
            <a:r>
              <a:rPr sz="1400" spc="-65" dirty="0">
                <a:solidFill>
                  <a:srgbClr val="32314C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32314C"/>
                </a:solidFill>
                <a:latin typeface="Arial"/>
                <a:cs typeface="Arial"/>
              </a:rPr>
              <a:t>de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348200" y="591565"/>
            <a:ext cx="340995" cy="1885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480"/>
              </a:lnSpc>
            </a:pPr>
            <a:r>
              <a:rPr sz="1400" spc="-125" dirty="0">
                <a:solidFill>
                  <a:srgbClr val="32314C"/>
                </a:solidFill>
                <a:latin typeface="Arial"/>
                <a:cs typeface="Arial"/>
              </a:rPr>
              <a:t>2023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5" name="object 5"/>
            <p:cNvSpPr/>
            <p:nvPr/>
          </p:nvSpPr>
          <p:spPr>
            <a:xfrm>
              <a:off x="0" y="270527"/>
              <a:ext cx="4281805" cy="6587490"/>
            </a:xfrm>
            <a:custGeom>
              <a:avLst/>
              <a:gdLst/>
              <a:ahLst/>
              <a:cxnLst/>
              <a:rect l="l" t="t" r="r" b="b"/>
              <a:pathLst>
                <a:path w="4281805" h="6587490">
                  <a:moveTo>
                    <a:pt x="0" y="6587472"/>
                  </a:moveTo>
                  <a:lnTo>
                    <a:pt x="4281719" y="6587472"/>
                  </a:lnTo>
                  <a:lnTo>
                    <a:pt x="4281719" y="0"/>
                  </a:lnTo>
                  <a:lnTo>
                    <a:pt x="0" y="0"/>
                  </a:lnTo>
                  <a:lnTo>
                    <a:pt x="0" y="658747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281720" y="0"/>
              <a:ext cx="7910830" cy="6858000"/>
            </a:xfrm>
            <a:custGeom>
              <a:avLst/>
              <a:gdLst/>
              <a:ahLst/>
              <a:cxnLst/>
              <a:rect l="l" t="t" r="r" b="b"/>
              <a:pathLst>
                <a:path w="7910830" h="6858000">
                  <a:moveTo>
                    <a:pt x="7910280" y="0"/>
                  </a:moveTo>
                  <a:lnTo>
                    <a:pt x="0" y="0"/>
                  </a:lnTo>
                  <a:lnTo>
                    <a:pt x="0" y="6857999"/>
                  </a:lnTo>
                  <a:lnTo>
                    <a:pt x="7910280" y="6857999"/>
                  </a:lnTo>
                  <a:lnTo>
                    <a:pt x="7910280" y="0"/>
                  </a:lnTo>
                  <a:close/>
                </a:path>
              </a:pathLst>
            </a:custGeom>
            <a:solidFill>
              <a:srgbClr val="4039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517242" y="244347"/>
            <a:ext cx="6704965" cy="417743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>
              <a:lnSpc>
                <a:spcPct val="100699"/>
              </a:lnSpc>
              <a:spcBef>
                <a:spcPts val="75"/>
              </a:spcBef>
            </a:pPr>
            <a:r>
              <a:rPr lang="pt-BR" sz="2800" spc="-160" dirty="0"/>
              <a:t>TIACA EVENT LATIN AMERICA 2024</a:t>
            </a:r>
            <a:endParaRPr lang="pt-BR" sz="2800" dirty="0"/>
          </a:p>
        </p:txBody>
      </p:sp>
      <p:sp>
        <p:nvSpPr>
          <p:cNvPr id="8" name="object 8"/>
          <p:cNvSpPr txBox="1"/>
          <p:nvPr/>
        </p:nvSpPr>
        <p:spPr>
          <a:xfrm>
            <a:off x="4577237" y="1409700"/>
            <a:ext cx="7169150" cy="306750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150" dirty="0">
                <a:solidFill>
                  <a:srgbClr val="FFFFFF"/>
                </a:solidFill>
                <a:latin typeface="Arial"/>
                <a:cs typeface="Arial"/>
              </a:rPr>
              <a:t>Data:</a:t>
            </a:r>
            <a:r>
              <a:rPr sz="2000" b="1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2000" b="1" spc="-10" dirty="0">
                <a:solidFill>
                  <a:srgbClr val="FFFFFF"/>
                </a:solidFill>
                <a:latin typeface="Arial"/>
                <a:cs typeface="Arial"/>
              </a:rPr>
              <a:t>06 a 08/03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14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Local:</a:t>
            </a:r>
            <a:r>
              <a:rPr sz="2000" b="1" spc="-8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b="1" spc="-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São</a:t>
            </a:r>
            <a:r>
              <a:rPr sz="2000" b="1" spc="-7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b="1" spc="-1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Paulo</a:t>
            </a:r>
            <a:r>
              <a:rPr sz="2000" b="1" spc="-7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b="1" spc="-29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US" sz="2000" b="1" spc="-29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pt-BR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Gran</a:t>
            </a:r>
            <a:r>
              <a:rPr lang="pt-B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Estanplaza</a:t>
            </a:r>
            <a:r>
              <a:rPr lang="pt-B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Berrini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pt-BR" sz="2000" b="1" spc="-105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spc="-105" dirty="0">
                <a:solidFill>
                  <a:srgbClr val="FFFFFF"/>
                </a:solidFill>
                <a:latin typeface="Arial"/>
                <a:cs typeface="Arial"/>
              </a:rPr>
              <a:t>Stakeholders:</a:t>
            </a:r>
            <a:r>
              <a:rPr b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pc="-7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Fabricantes</a:t>
            </a:r>
            <a:r>
              <a:rPr lang="en-US" spc="-7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pc="-7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fornecedores</a:t>
            </a:r>
            <a:r>
              <a:rPr lang="en-US" spc="-7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pc="-7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agências</a:t>
            </a:r>
            <a:r>
              <a:rPr lang="en-US" spc="-7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pc="-7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reguladoras</a:t>
            </a:r>
            <a:r>
              <a:rPr lang="en-US" spc="-7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pc="-7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associações</a:t>
            </a:r>
            <a:r>
              <a:rPr lang="en-US" spc="-7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en-US" spc="-7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setor</a:t>
            </a:r>
            <a:r>
              <a:rPr lang="en-US" spc="-7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pc="-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en-US" spc="-1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empresas</a:t>
            </a:r>
            <a:r>
              <a:rPr lang="en-US" spc="-1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080" algn="l">
              <a:lnSpc>
                <a:spcPct val="100299"/>
              </a:lnSpc>
              <a:spcBef>
                <a:spcPts val="1800"/>
              </a:spcBef>
            </a:pPr>
            <a:r>
              <a:rPr b="1" spc="-135" dirty="0">
                <a:solidFill>
                  <a:srgbClr val="FFFFFF"/>
                </a:solidFill>
                <a:latin typeface="Arial"/>
                <a:cs typeface="Arial"/>
              </a:rPr>
              <a:t>Por</a:t>
            </a:r>
            <a:r>
              <a:rPr b="1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b="1" spc="-120" dirty="0">
                <a:solidFill>
                  <a:srgbClr val="FFFFFF"/>
                </a:solidFill>
                <a:latin typeface="Arial"/>
                <a:cs typeface="Arial"/>
              </a:rPr>
              <a:t>que</a:t>
            </a:r>
            <a:r>
              <a:rPr b="1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b="1" spc="-100" dirty="0">
                <a:solidFill>
                  <a:srgbClr val="FFFFFF"/>
                </a:solidFill>
                <a:latin typeface="Arial"/>
                <a:cs typeface="Arial"/>
              </a:rPr>
              <a:t>participar?</a:t>
            </a:r>
            <a:r>
              <a:rPr b="1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primeiro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evento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 TIACA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América Latina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atrairá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líderes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setor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para se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conectar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discutir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realização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negócios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região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2700" marR="5080">
              <a:lnSpc>
                <a:spcPct val="100299"/>
              </a:lnSpc>
              <a:spcBef>
                <a:spcPts val="1800"/>
              </a:spcBef>
            </a:pPr>
            <a:endParaRPr sz="1600" dirty="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577237" y="5041900"/>
            <a:ext cx="6966584" cy="754053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>
              <a:lnSpc>
                <a:spcPts val="1900"/>
              </a:lnSpc>
              <a:spcBef>
                <a:spcPts val="180"/>
              </a:spcBef>
            </a:pPr>
            <a:r>
              <a:rPr spc="-80" dirty="0">
                <a:solidFill>
                  <a:srgbClr val="FFFFFF"/>
                </a:solidFill>
                <a:latin typeface="Arial"/>
                <a:cs typeface="Arial"/>
              </a:rPr>
              <a:t>Mais</a:t>
            </a:r>
            <a:r>
              <a:rPr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pc="-45" dirty="0">
                <a:solidFill>
                  <a:srgbClr val="FFFFFF"/>
                </a:solidFill>
                <a:latin typeface="Arial"/>
                <a:cs typeface="Arial"/>
              </a:rPr>
              <a:t>informações</a:t>
            </a:r>
            <a:r>
              <a:rPr spc="-70" dirty="0">
                <a:solidFill>
                  <a:srgbClr val="FFFFFF"/>
                </a:solidFill>
                <a:latin typeface="Arial"/>
                <a:cs typeface="Arial"/>
              </a:rPr>
              <a:t> sobre </a:t>
            </a:r>
            <a:r>
              <a:rPr spc="-8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pc="-70" dirty="0">
                <a:solidFill>
                  <a:srgbClr val="FFFFFF"/>
                </a:solidFill>
                <a:latin typeface="Arial"/>
                <a:cs typeface="Arial"/>
              </a:rPr>
              <a:t>evento:</a:t>
            </a:r>
            <a:r>
              <a:rPr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pt-BR" spc="-25" dirty="0">
                <a:solidFill>
                  <a:srgbClr val="FFFFFF"/>
                </a:solidFill>
                <a:latin typeface="Arial"/>
                <a:cs typeface="Arial"/>
              </a:rPr>
              <a:t>https://</a:t>
            </a:r>
            <a:r>
              <a:rPr lang="pt-BR" spc="-25" dirty="0" err="1">
                <a:solidFill>
                  <a:srgbClr val="FFFFFF"/>
                </a:solidFill>
                <a:latin typeface="Arial"/>
                <a:cs typeface="Arial"/>
              </a:rPr>
              <a:t>web.cvent.com</a:t>
            </a:r>
            <a:r>
              <a:rPr lang="pt-BR" spc="-25" dirty="0">
                <a:solidFill>
                  <a:srgbClr val="FFFFFF"/>
                </a:solidFill>
                <a:latin typeface="Arial"/>
                <a:cs typeface="Arial"/>
              </a:rPr>
              <a:t>/</a:t>
            </a:r>
            <a:r>
              <a:rPr lang="pt-BR" spc="-25" dirty="0" err="1">
                <a:solidFill>
                  <a:srgbClr val="FFFFFF"/>
                </a:solidFill>
                <a:latin typeface="Arial"/>
                <a:cs typeface="Arial"/>
              </a:rPr>
              <a:t>event</a:t>
            </a:r>
            <a:r>
              <a:rPr lang="pt-BR" spc="-25" dirty="0">
                <a:solidFill>
                  <a:srgbClr val="FFFFFF"/>
                </a:solidFill>
                <a:latin typeface="Arial"/>
                <a:cs typeface="Arial"/>
              </a:rPr>
              <a:t>/feebb1b7-c363-49e9-99c3-543ca443d620/</a:t>
            </a:r>
            <a:r>
              <a:rPr lang="pt-BR" spc="-25" dirty="0" err="1">
                <a:solidFill>
                  <a:srgbClr val="FFFFFF"/>
                </a:solidFill>
                <a:latin typeface="Arial"/>
                <a:cs typeface="Arial"/>
              </a:rPr>
              <a:t>summary</a:t>
            </a:r>
            <a:endParaRPr dirty="0">
              <a:latin typeface="Arial"/>
              <a:cs typeface="Arial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657419" y="270527"/>
            <a:ext cx="3781425" cy="2954020"/>
            <a:chOff x="657419" y="270527"/>
            <a:chExt cx="3781425" cy="2954020"/>
          </a:xfrm>
        </p:grpSpPr>
        <p:pic>
          <p:nvPicPr>
            <p:cNvPr id="11" name="object 1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57419" y="270527"/>
              <a:ext cx="2762140" cy="2953675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3419561" y="1028700"/>
              <a:ext cx="1019175" cy="0"/>
            </a:xfrm>
            <a:custGeom>
              <a:avLst/>
              <a:gdLst/>
              <a:ahLst/>
              <a:cxnLst/>
              <a:rect l="l" t="t" r="r" b="b"/>
              <a:pathLst>
                <a:path w="1019175">
                  <a:moveTo>
                    <a:pt x="0" y="0"/>
                  </a:moveTo>
                  <a:lnTo>
                    <a:pt x="1018942" y="1"/>
                  </a:lnTo>
                </a:path>
              </a:pathLst>
            </a:custGeom>
            <a:ln w="6350">
              <a:solidFill>
                <a:srgbClr val="4039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280607" y="5110633"/>
            <a:ext cx="3750990" cy="1411284"/>
          </a:xfrm>
          <a:prstGeom prst="rect">
            <a:avLst/>
          </a:prstGeom>
          <a:solidFill>
            <a:srgbClr val="40395F"/>
          </a:solidFill>
        </p:spPr>
        <p:txBody>
          <a:bodyPr vert="horz" wrap="square" lIns="0" tIns="1276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5"/>
              </a:spcBef>
            </a:pPr>
            <a:r>
              <a:rPr sz="2000" spc="-260" dirty="0">
                <a:solidFill>
                  <a:srgbClr val="FFFFFF"/>
                </a:solidFill>
                <a:latin typeface="Arial"/>
                <a:cs typeface="Arial"/>
              </a:rPr>
              <a:t>SUGESTÃO</a:t>
            </a:r>
            <a:r>
              <a:rPr sz="2000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245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2000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20" dirty="0">
                <a:solidFill>
                  <a:srgbClr val="FFFFFF"/>
                </a:solidFill>
                <a:latin typeface="Arial"/>
                <a:cs typeface="Arial"/>
              </a:rPr>
              <a:t>PARTICIPAÇÃO:</a:t>
            </a:r>
            <a:endParaRPr sz="2000" dirty="0">
              <a:latin typeface="Arial"/>
              <a:cs typeface="Arial"/>
            </a:endParaRPr>
          </a:p>
          <a:p>
            <a:pPr algn="ctr">
              <a:lnSpc>
                <a:spcPts val="3815"/>
              </a:lnSpc>
            </a:pPr>
            <a:r>
              <a:rPr sz="3200" b="1" spc="-409" dirty="0">
                <a:solidFill>
                  <a:srgbClr val="FBF27E"/>
                </a:solidFill>
                <a:latin typeface="Arial"/>
                <a:cs typeface="Arial"/>
              </a:rPr>
              <a:t>PRESENÇA</a:t>
            </a:r>
            <a:endParaRPr sz="3200" dirty="0">
              <a:latin typeface="Arial"/>
              <a:cs typeface="Arial"/>
            </a:endParaRPr>
          </a:p>
          <a:p>
            <a:pPr algn="ctr">
              <a:lnSpc>
                <a:spcPts val="3815"/>
              </a:lnSpc>
            </a:pPr>
            <a:r>
              <a:rPr sz="3200" b="1" spc="-80" dirty="0">
                <a:solidFill>
                  <a:srgbClr val="FBF27E"/>
                </a:solidFill>
                <a:latin typeface="Arial"/>
                <a:cs typeface="Arial"/>
              </a:rPr>
              <a:t>(</a:t>
            </a:r>
            <a:r>
              <a:rPr lang="en-US" sz="3200" b="1" spc="-80" dirty="0">
                <a:solidFill>
                  <a:srgbClr val="FBF27E"/>
                </a:solidFill>
                <a:latin typeface="Arial"/>
                <a:cs typeface="Arial"/>
              </a:rPr>
              <a:t>Botelho</a:t>
            </a:r>
            <a:r>
              <a:rPr sz="3200" b="1" spc="-80" dirty="0">
                <a:solidFill>
                  <a:srgbClr val="FBF27E"/>
                </a:solidFill>
                <a:latin typeface="Arial"/>
                <a:cs typeface="Arial"/>
              </a:rPr>
              <a:t>)</a:t>
            </a:r>
            <a:endParaRPr sz="3200" dirty="0">
              <a:latin typeface="Arial"/>
              <a:cs typeface="Arial"/>
            </a:endParaRPr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id="{684DD742-73E0-0AE6-5559-CB63BBF455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869" y="210667"/>
            <a:ext cx="3735414" cy="375504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17242" y="244347"/>
            <a:ext cx="6653530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en-US" sz="2800" spc="-270" dirty="0"/>
              <a:t>I I CONGRESSO ABRAPAVAA</a:t>
            </a:r>
            <a:endParaRPr sz="2800" dirty="0"/>
          </a:p>
        </p:txBody>
      </p:sp>
      <p:sp>
        <p:nvSpPr>
          <p:cNvPr id="3" name="object 3"/>
          <p:cNvSpPr txBox="1"/>
          <p:nvPr/>
        </p:nvSpPr>
        <p:spPr>
          <a:xfrm>
            <a:off x="3406861" y="674115"/>
            <a:ext cx="463486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031240" algn="l"/>
              </a:tabLst>
            </a:pPr>
            <a:r>
              <a:rPr sz="2800" b="1" u="sng" dirty="0">
                <a:solidFill>
                  <a:srgbClr val="FBF27E"/>
                </a:solidFill>
                <a:uFill>
                  <a:solidFill>
                    <a:srgbClr val="40395F"/>
                  </a:solidFill>
                </a:uFill>
                <a:latin typeface="Arial"/>
                <a:cs typeface="Arial"/>
              </a:rPr>
              <a:t>	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577237" y="1409700"/>
            <a:ext cx="568896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150" dirty="0">
                <a:solidFill>
                  <a:srgbClr val="FFFFFF"/>
                </a:solidFill>
                <a:latin typeface="Arial"/>
                <a:cs typeface="Arial"/>
              </a:rPr>
              <a:t>Data:</a:t>
            </a:r>
            <a:r>
              <a:rPr sz="2000" b="1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225" dirty="0">
                <a:solidFill>
                  <a:srgbClr val="FFFFFF"/>
                </a:solidFill>
                <a:latin typeface="Arial"/>
                <a:cs typeface="Arial"/>
              </a:rPr>
              <a:t>27</a:t>
            </a:r>
            <a:r>
              <a:rPr sz="2000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2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000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75" dirty="0">
                <a:solidFill>
                  <a:srgbClr val="FFFFFF"/>
                </a:solidFill>
                <a:latin typeface="Arial"/>
                <a:cs typeface="Arial"/>
              </a:rPr>
              <a:t>28/02</a:t>
            </a:r>
            <a:r>
              <a:rPr sz="2000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70" dirty="0">
                <a:solidFill>
                  <a:srgbClr val="FFFFFF"/>
                </a:solidFill>
                <a:latin typeface="Arial"/>
                <a:cs typeface="Arial"/>
              </a:rPr>
              <a:t>em</a:t>
            </a:r>
            <a:r>
              <a:rPr sz="20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65" dirty="0">
                <a:solidFill>
                  <a:srgbClr val="FFFFFF"/>
                </a:solidFill>
                <a:latin typeface="Arial"/>
                <a:cs typeface="Arial"/>
              </a:rPr>
              <a:t>São</a:t>
            </a:r>
            <a:r>
              <a:rPr sz="2000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Arial"/>
                <a:cs typeface="Arial"/>
              </a:rPr>
              <a:t>Paulo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000" b="1" spc="-145" dirty="0">
                <a:solidFill>
                  <a:srgbClr val="FFFFFF"/>
                </a:solidFill>
                <a:latin typeface="Arial"/>
                <a:cs typeface="Arial"/>
              </a:rPr>
              <a:t>Local:</a:t>
            </a:r>
            <a:r>
              <a:rPr sz="2000" b="1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200" dirty="0">
                <a:solidFill>
                  <a:srgbClr val="FFFFFF"/>
                </a:solidFill>
                <a:latin typeface="Arial"/>
                <a:cs typeface="Arial"/>
              </a:rPr>
              <a:t>São</a:t>
            </a:r>
            <a:r>
              <a:rPr sz="2000" b="1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50" dirty="0">
                <a:solidFill>
                  <a:srgbClr val="FFFFFF"/>
                </a:solidFill>
                <a:latin typeface="Arial"/>
                <a:cs typeface="Arial"/>
              </a:rPr>
              <a:t>Paulo</a:t>
            </a:r>
            <a:r>
              <a:rPr sz="2000" b="1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65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2000" b="1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75" dirty="0">
                <a:solidFill>
                  <a:srgbClr val="FFFFFF"/>
                </a:solidFill>
                <a:latin typeface="Arial"/>
                <a:cs typeface="Arial"/>
              </a:rPr>
              <a:t>Centro</a:t>
            </a:r>
            <a:r>
              <a:rPr sz="20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05" dirty="0">
                <a:solidFill>
                  <a:srgbClr val="FFFFFF"/>
                </a:solidFill>
                <a:latin typeface="Arial"/>
                <a:cs typeface="Arial"/>
              </a:rPr>
              <a:t>de </a:t>
            </a:r>
            <a:r>
              <a:rPr sz="2000" spc="-110" dirty="0">
                <a:solidFill>
                  <a:srgbClr val="FFFFFF"/>
                </a:solidFill>
                <a:latin typeface="Arial"/>
                <a:cs typeface="Arial"/>
              </a:rPr>
              <a:t>Convenções</a:t>
            </a:r>
            <a:r>
              <a:rPr sz="20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65" dirty="0">
                <a:solidFill>
                  <a:srgbClr val="FFFFFF"/>
                </a:solidFill>
                <a:latin typeface="Arial"/>
                <a:cs typeface="Arial"/>
              </a:rPr>
              <a:t>Frei</a:t>
            </a:r>
            <a:r>
              <a:rPr sz="2000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50" dirty="0">
                <a:solidFill>
                  <a:srgbClr val="FFFFFF"/>
                </a:solidFill>
                <a:latin typeface="Arial"/>
                <a:cs typeface="Arial"/>
              </a:rPr>
              <a:t>Caneca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577237" y="2298700"/>
            <a:ext cx="7176770" cy="1732975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90805" marR="161290" lvl="0" indent="0" algn="l" defTabSz="914400" eaLnBrk="1" fontAlgn="auto" latinLnBrk="0" hangingPunct="1">
              <a:lnSpc>
                <a:spcPct val="100800"/>
              </a:lnSpc>
              <a:spcBef>
                <a:spcPts val="34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sz="1600" b="1" spc="-105" dirty="0">
                <a:solidFill>
                  <a:srgbClr val="FFFFFF"/>
                </a:solidFill>
                <a:latin typeface="Arial"/>
                <a:cs typeface="Arial"/>
              </a:rPr>
              <a:t>Stakeholders:</a:t>
            </a:r>
            <a:r>
              <a:rPr sz="1600" b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600" spc="-1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CEOS da AZUL, GOL e LATAM, </a:t>
            </a:r>
            <a:r>
              <a:rPr lang="en-US" sz="1600" spc="-15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advogados</a:t>
            </a:r>
            <a:r>
              <a:rPr lang="en-US" sz="1600" spc="-1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spc="-15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representantes</a:t>
            </a:r>
            <a:r>
              <a:rPr lang="en-US" sz="1600" spc="-1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 </a:t>
            </a:r>
            <a:r>
              <a:rPr lang="en-US" sz="1600" spc="-15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área</a:t>
            </a:r>
            <a:r>
              <a:rPr lang="en-US" sz="1600" spc="-1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safety, </a:t>
            </a:r>
            <a:r>
              <a:rPr lang="en-US" sz="1600" spc="-15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sindicatos</a:t>
            </a:r>
            <a:r>
              <a:rPr lang="en-US" sz="1600" spc="-1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sz="1600" spc="-15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empresas</a:t>
            </a:r>
            <a:r>
              <a:rPr lang="en-US" sz="1600" spc="-1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360045">
              <a:lnSpc>
                <a:spcPct val="101899"/>
              </a:lnSpc>
              <a:spcBef>
                <a:spcPts val="1770"/>
              </a:spcBef>
            </a:pPr>
            <a:r>
              <a:rPr sz="1600" b="1" spc="-135" dirty="0">
                <a:solidFill>
                  <a:schemeClr val="bg1"/>
                </a:solidFill>
                <a:latin typeface="Arial"/>
                <a:cs typeface="Arial"/>
              </a:rPr>
              <a:t>Por</a:t>
            </a:r>
            <a:r>
              <a:rPr sz="1600" b="1" spc="-6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1600" b="1" spc="-120" dirty="0">
                <a:solidFill>
                  <a:schemeClr val="bg1"/>
                </a:solidFill>
                <a:latin typeface="Arial"/>
                <a:cs typeface="Arial"/>
              </a:rPr>
              <a:t>que</a:t>
            </a:r>
            <a:r>
              <a:rPr sz="1600" b="1" spc="-6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1600" b="1" spc="-100" dirty="0">
                <a:solidFill>
                  <a:schemeClr val="bg1"/>
                </a:solidFill>
                <a:latin typeface="Arial"/>
                <a:cs typeface="Arial"/>
              </a:rPr>
              <a:t>participar?</a:t>
            </a:r>
            <a:r>
              <a:rPr sz="1600" b="1" spc="-5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1600" spc="-155" dirty="0">
                <a:solidFill>
                  <a:schemeClr val="bg1"/>
                </a:solidFill>
                <a:latin typeface="Arial"/>
                <a:cs typeface="Arial"/>
              </a:rPr>
              <a:t>A</a:t>
            </a:r>
            <a:r>
              <a:rPr sz="1600" spc="-7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1600" spc="-55" dirty="0">
                <a:solidFill>
                  <a:schemeClr val="bg1"/>
                </a:solidFill>
                <a:latin typeface="Arial"/>
                <a:cs typeface="Arial"/>
              </a:rPr>
              <a:t>proposta</a:t>
            </a:r>
            <a:r>
              <a:rPr sz="1600" spc="-7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1600" spc="-85" dirty="0">
                <a:solidFill>
                  <a:schemeClr val="bg1"/>
                </a:solidFill>
                <a:latin typeface="Arial"/>
                <a:cs typeface="Arial"/>
              </a:rPr>
              <a:t>do</a:t>
            </a:r>
            <a:r>
              <a:rPr sz="1600" spc="-7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1600" spc="-60" dirty="0">
                <a:solidFill>
                  <a:schemeClr val="bg1"/>
                </a:solidFill>
                <a:latin typeface="Arial"/>
                <a:cs typeface="Arial"/>
              </a:rPr>
              <a:t>evento</a:t>
            </a:r>
            <a:r>
              <a:rPr sz="1600" spc="-6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1600" spc="-95" dirty="0">
                <a:solidFill>
                  <a:schemeClr val="bg1"/>
                </a:solidFill>
                <a:latin typeface="Arial"/>
                <a:cs typeface="Arial"/>
              </a:rPr>
              <a:t>é</a:t>
            </a:r>
            <a:r>
              <a:rPr sz="1600" spc="-8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1600" spc="-65" dirty="0">
                <a:solidFill>
                  <a:schemeClr val="bg1"/>
                </a:solidFill>
                <a:latin typeface="Arial"/>
                <a:cs typeface="Arial"/>
              </a:rPr>
              <a:t>promover</a:t>
            </a:r>
            <a:r>
              <a:rPr sz="1600" spc="-7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1600" spc="-50" dirty="0">
                <a:solidFill>
                  <a:schemeClr val="bg1"/>
                </a:solidFill>
                <a:latin typeface="Arial"/>
                <a:cs typeface="Arial"/>
              </a:rPr>
              <a:t>um</a:t>
            </a:r>
            <a:r>
              <a:rPr sz="1600" spc="-7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1600" spc="-50" dirty="0">
                <a:solidFill>
                  <a:schemeClr val="bg1"/>
                </a:solidFill>
                <a:latin typeface="Arial"/>
                <a:cs typeface="Arial"/>
              </a:rPr>
              <a:t>cenário</a:t>
            </a:r>
            <a:r>
              <a:rPr sz="1600" spc="-6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1600" spc="-85" dirty="0">
                <a:solidFill>
                  <a:schemeClr val="bg1"/>
                </a:solidFill>
                <a:latin typeface="Arial"/>
                <a:cs typeface="Arial"/>
              </a:rPr>
              <a:t>de</a:t>
            </a:r>
            <a:r>
              <a:rPr sz="1600" spc="-8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1600" spc="-10" dirty="0" err="1">
                <a:solidFill>
                  <a:schemeClr val="bg1"/>
                </a:solidFill>
                <a:latin typeface="Arial"/>
                <a:cs typeface="Arial"/>
              </a:rPr>
              <a:t>interlocução</a:t>
            </a:r>
            <a:r>
              <a:rPr sz="1600" spc="-1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600" spc="-35" dirty="0" err="1">
                <a:solidFill>
                  <a:srgbClr val="FFFFFF"/>
                </a:solidFill>
                <a:latin typeface="Arial"/>
                <a:cs typeface="Arial"/>
              </a:rPr>
              <a:t>sobre</a:t>
            </a:r>
            <a:r>
              <a:rPr lang="en-US" sz="16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600" spc="-35" dirty="0" err="1">
                <a:solidFill>
                  <a:srgbClr val="FFFFFF"/>
                </a:solidFill>
                <a:latin typeface="Arial"/>
                <a:cs typeface="Arial"/>
              </a:rPr>
              <a:t>gerenciamento</a:t>
            </a:r>
            <a:r>
              <a:rPr lang="en-US" sz="1600" spc="-35" dirty="0">
                <a:solidFill>
                  <a:srgbClr val="FFFFFF"/>
                </a:solidFill>
                <a:latin typeface="Arial"/>
                <a:cs typeface="Arial"/>
              </a:rPr>
              <a:t> de crise e </a:t>
            </a:r>
            <a:r>
              <a:rPr lang="en-US" sz="1600" spc="-35" dirty="0" err="1">
                <a:solidFill>
                  <a:srgbClr val="FFFFFF"/>
                </a:solidFill>
                <a:latin typeface="Arial"/>
                <a:cs typeface="Arial"/>
              </a:rPr>
              <a:t>continuidade</a:t>
            </a:r>
            <a:r>
              <a:rPr lang="en-US" sz="1600" spc="-35" dirty="0">
                <a:solidFill>
                  <a:srgbClr val="FFFFFF"/>
                </a:solidFill>
                <a:latin typeface="Arial"/>
                <a:cs typeface="Arial"/>
              </a:rPr>
              <a:t> do </a:t>
            </a:r>
            <a:r>
              <a:rPr lang="en-US" sz="1600" spc="-35" dirty="0" err="1">
                <a:solidFill>
                  <a:srgbClr val="FFFFFF"/>
                </a:solidFill>
                <a:latin typeface="Arial"/>
                <a:cs typeface="Arial"/>
              </a:rPr>
              <a:t>negócio</a:t>
            </a:r>
            <a:r>
              <a:rPr lang="en-US" sz="1600" spc="-35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sz="16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600" dirty="0">
              <a:latin typeface="Arial"/>
              <a:cs typeface="Arial"/>
            </a:endParaRPr>
          </a:p>
          <a:p>
            <a:pPr marL="12700" marR="5080">
              <a:lnSpc>
                <a:spcPct val="100800"/>
              </a:lnSpc>
            </a:pPr>
            <a:r>
              <a:rPr lang="pt-BR" sz="1600" spc="-155" dirty="0">
                <a:solidFill>
                  <a:srgbClr val="FFFFFF"/>
                </a:solidFill>
                <a:latin typeface="Arial"/>
                <a:cs typeface="Arial"/>
              </a:rPr>
              <a:t>É </a:t>
            </a:r>
            <a:r>
              <a:rPr sz="1600" spc="-55" dirty="0" err="1">
                <a:solidFill>
                  <a:srgbClr val="FFFFFF"/>
                </a:solidFill>
                <a:latin typeface="Arial"/>
                <a:cs typeface="Arial"/>
              </a:rPr>
              <a:t>uma</a:t>
            </a:r>
            <a:r>
              <a:rPr sz="16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5" dirty="0">
                <a:solidFill>
                  <a:srgbClr val="FFFFFF"/>
                </a:solidFill>
                <a:latin typeface="Arial"/>
                <a:cs typeface="Arial"/>
              </a:rPr>
              <a:t>oportunidade</a:t>
            </a:r>
            <a:r>
              <a:rPr sz="160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75" dirty="0">
                <a:solidFill>
                  <a:srgbClr val="FFFFFF"/>
                </a:solidFill>
                <a:latin typeface="Arial"/>
                <a:cs typeface="Arial"/>
              </a:rPr>
              <a:t>para</a:t>
            </a:r>
            <a:r>
              <a:rPr sz="16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ampliar</a:t>
            </a:r>
            <a:r>
              <a:rPr sz="160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0" dirty="0">
                <a:solidFill>
                  <a:srgbClr val="FFFFFF"/>
                </a:solidFill>
                <a:latin typeface="Arial"/>
                <a:cs typeface="Arial"/>
              </a:rPr>
              <a:t>o </a:t>
            </a:r>
            <a:r>
              <a:rPr sz="1600" spc="-40" dirty="0">
                <a:solidFill>
                  <a:srgbClr val="FFFFFF"/>
                </a:solidFill>
                <a:latin typeface="Arial"/>
                <a:cs typeface="Arial"/>
              </a:rPr>
              <a:t>conhecimento</a:t>
            </a:r>
            <a:r>
              <a:rPr sz="16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70" dirty="0" err="1">
                <a:solidFill>
                  <a:srgbClr val="FFFFFF"/>
                </a:solidFill>
                <a:latin typeface="Arial"/>
                <a:cs typeface="Arial"/>
              </a:rPr>
              <a:t>sobre</a:t>
            </a:r>
            <a:r>
              <a:rPr sz="16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600" spc="-85" dirty="0">
                <a:solidFill>
                  <a:srgbClr val="FFFFFF"/>
                </a:solidFill>
                <a:latin typeface="Arial"/>
                <a:cs typeface="Arial"/>
              </a:rPr>
              <a:t>crises no </a:t>
            </a:r>
            <a:r>
              <a:rPr lang="en-US" sz="1600" spc="-85" dirty="0" err="1">
                <a:solidFill>
                  <a:srgbClr val="FFFFFF"/>
                </a:solidFill>
                <a:latin typeface="Arial"/>
                <a:cs typeface="Arial"/>
              </a:rPr>
              <a:t>setor</a:t>
            </a:r>
            <a:r>
              <a:rPr lang="en-US" sz="1600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600" spc="-85" dirty="0" err="1">
                <a:solidFill>
                  <a:srgbClr val="FFFFFF"/>
                </a:solidFill>
                <a:latin typeface="Arial"/>
                <a:cs typeface="Arial"/>
              </a:rPr>
              <a:t>aéreo</a:t>
            </a:r>
            <a:r>
              <a:rPr lang="en-US" sz="1600" spc="-85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577237" y="5218684"/>
            <a:ext cx="4923155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80" dirty="0">
                <a:solidFill>
                  <a:srgbClr val="FFFFFF"/>
                </a:solidFill>
                <a:latin typeface="Arial"/>
                <a:cs typeface="Arial"/>
              </a:rPr>
              <a:t>Mais</a:t>
            </a:r>
            <a:r>
              <a:rPr sz="16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45" dirty="0">
                <a:solidFill>
                  <a:srgbClr val="FFFFFF"/>
                </a:solidFill>
                <a:latin typeface="Arial"/>
                <a:cs typeface="Arial"/>
              </a:rPr>
              <a:t>informações</a:t>
            </a:r>
            <a:r>
              <a:rPr sz="1600" spc="-70" dirty="0">
                <a:solidFill>
                  <a:srgbClr val="FFFFFF"/>
                </a:solidFill>
                <a:latin typeface="Arial"/>
                <a:cs typeface="Arial"/>
              </a:rPr>
              <a:t> sobre </a:t>
            </a:r>
            <a:r>
              <a:rPr sz="1600" spc="-8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6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70" dirty="0">
                <a:solidFill>
                  <a:srgbClr val="FFFFFF"/>
                </a:solidFill>
                <a:latin typeface="Arial"/>
                <a:cs typeface="Arial"/>
              </a:rPr>
              <a:t>evento:</a:t>
            </a:r>
            <a:r>
              <a:rPr sz="16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pt-BR" sz="1600" u="sng" spc="-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https://</a:t>
            </a:r>
            <a:r>
              <a:rPr lang="pt-BR" sz="1600" u="sng" spc="-10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www.instagram.com</a:t>
            </a:r>
            <a:r>
              <a:rPr lang="pt-BR" sz="1600" u="sng" spc="-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/stories/</a:t>
            </a:r>
            <a:r>
              <a:rPr lang="pt-BR" sz="1600" u="sng" spc="-10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highlights</a:t>
            </a:r>
            <a:r>
              <a:rPr lang="pt-BR" sz="1600" u="sng" spc="-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/18030984688804616/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80607" y="4876800"/>
            <a:ext cx="3830463" cy="1680588"/>
          </a:xfrm>
          <a:prstGeom prst="rect">
            <a:avLst/>
          </a:prstGeom>
          <a:solidFill>
            <a:srgbClr val="40395F"/>
          </a:solidFill>
        </p:spPr>
        <p:txBody>
          <a:bodyPr vert="horz" wrap="square" lIns="0" tIns="793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625"/>
              </a:spcBef>
            </a:pPr>
            <a:endParaRPr sz="2000" dirty="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2000" spc="-120" dirty="0">
                <a:solidFill>
                  <a:srgbClr val="FFFFFF"/>
                </a:solidFill>
                <a:latin typeface="Arial"/>
                <a:cs typeface="Arial"/>
              </a:rPr>
              <a:t>PARTICIPAÇÃO:</a:t>
            </a:r>
            <a:endParaRPr sz="20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3200" b="1" spc="-409" dirty="0">
                <a:solidFill>
                  <a:srgbClr val="FBF27E"/>
                </a:solidFill>
                <a:latin typeface="Arial"/>
                <a:cs typeface="Arial"/>
              </a:rPr>
              <a:t>PRESENÇA</a:t>
            </a:r>
            <a:r>
              <a:rPr lang="en-US" sz="3200" b="1" spc="-409" dirty="0">
                <a:solidFill>
                  <a:srgbClr val="FBF27E"/>
                </a:solidFill>
                <a:latin typeface="Arial"/>
                <a:cs typeface="Arial"/>
              </a:rPr>
              <a:t> </a:t>
            </a:r>
          </a:p>
          <a:p>
            <a:pPr algn="ctr">
              <a:lnSpc>
                <a:spcPct val="100000"/>
              </a:lnSpc>
            </a:pPr>
            <a:r>
              <a:rPr lang="en-US" sz="3200" b="1" spc="-409" dirty="0">
                <a:solidFill>
                  <a:srgbClr val="FBF27E"/>
                </a:solidFill>
                <a:latin typeface="Arial"/>
                <a:cs typeface="Arial"/>
              </a:rPr>
              <a:t>Palestra </a:t>
            </a:r>
            <a:r>
              <a:rPr lang="en-US" sz="3200" b="1" spc="-409" dirty="0" err="1">
                <a:solidFill>
                  <a:srgbClr val="FBF27E"/>
                </a:solidFill>
                <a:latin typeface="Arial"/>
                <a:cs typeface="Arial"/>
              </a:rPr>
              <a:t>Corrieri</a:t>
            </a:r>
            <a:endParaRPr sz="3200" dirty="0">
              <a:latin typeface="Arial"/>
              <a:cs typeface="Arial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290172" y="116687"/>
            <a:ext cx="3474720" cy="1630680"/>
            <a:chOff x="298704" y="115823"/>
            <a:chExt cx="3474720" cy="1630680"/>
          </a:xfrm>
        </p:grpSpPr>
        <p:pic>
          <p:nvPicPr>
            <p:cNvPr id="13" name="object 1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98704" y="115823"/>
              <a:ext cx="3474720" cy="1630679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2823" y="140580"/>
              <a:ext cx="3371849" cy="1527175"/>
            </a:xfrm>
            <a:prstGeom prst="rect">
              <a:avLst/>
            </a:prstGeom>
          </p:spPr>
        </p:pic>
      </p:grpSp>
      <p:pic>
        <p:nvPicPr>
          <p:cNvPr id="15" name="Imagem 14">
            <a:extLst>
              <a:ext uri="{FF2B5EF4-FFF2-40B4-BE49-F238E27FC236}">
                <a16:creationId xmlns:a16="http://schemas.microsoft.com/office/drawing/2014/main" id="{9E838391-4052-D905-231C-1AC126FDDD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976" y="141444"/>
            <a:ext cx="3954094" cy="443055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09413" y="5110633"/>
            <a:ext cx="3905388" cy="1411284"/>
          </a:xfrm>
          <a:prstGeom prst="rect">
            <a:avLst/>
          </a:prstGeom>
          <a:solidFill>
            <a:srgbClr val="40395F"/>
          </a:solidFill>
        </p:spPr>
        <p:txBody>
          <a:bodyPr vert="horz" wrap="square" lIns="0" tIns="1276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5"/>
              </a:spcBef>
            </a:pPr>
            <a:r>
              <a:rPr sz="2000" spc="-260" dirty="0">
                <a:solidFill>
                  <a:srgbClr val="FFFFFF"/>
                </a:solidFill>
                <a:latin typeface="Arial"/>
                <a:cs typeface="Arial"/>
              </a:rPr>
              <a:t>SUGESTÃO</a:t>
            </a:r>
            <a:r>
              <a:rPr sz="2000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245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2000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20" dirty="0">
                <a:solidFill>
                  <a:srgbClr val="FFFFFF"/>
                </a:solidFill>
                <a:latin typeface="Arial"/>
                <a:cs typeface="Arial"/>
              </a:rPr>
              <a:t>PARTICIPAÇÃO:</a:t>
            </a:r>
            <a:endParaRPr sz="2000" dirty="0">
              <a:latin typeface="Arial"/>
              <a:cs typeface="Arial"/>
            </a:endParaRPr>
          </a:p>
          <a:p>
            <a:pPr algn="ctr">
              <a:lnSpc>
                <a:spcPts val="3815"/>
              </a:lnSpc>
            </a:pPr>
            <a:r>
              <a:rPr sz="3200" b="1" spc="-409" dirty="0">
                <a:solidFill>
                  <a:srgbClr val="FBF27E"/>
                </a:solidFill>
                <a:latin typeface="Arial"/>
                <a:cs typeface="Arial"/>
              </a:rPr>
              <a:t>PRESENÇA</a:t>
            </a:r>
            <a:endParaRPr sz="3200" dirty="0">
              <a:latin typeface="Arial"/>
              <a:cs typeface="Arial"/>
            </a:endParaRPr>
          </a:p>
          <a:p>
            <a:pPr algn="ctr">
              <a:lnSpc>
                <a:spcPts val="3815"/>
              </a:lnSpc>
            </a:pPr>
            <a:r>
              <a:rPr sz="3200" b="1" spc="-80" dirty="0">
                <a:solidFill>
                  <a:srgbClr val="FBF27E"/>
                </a:solidFill>
                <a:latin typeface="Arial"/>
                <a:cs typeface="Arial"/>
              </a:rPr>
              <a:t>(</a:t>
            </a:r>
            <a:r>
              <a:rPr lang="en-US" sz="3200" b="1" spc="-80" dirty="0">
                <a:solidFill>
                  <a:srgbClr val="FBF27E"/>
                </a:solidFill>
                <a:latin typeface="Arial"/>
                <a:cs typeface="Arial"/>
              </a:rPr>
              <a:t>Milena </a:t>
            </a:r>
            <a:r>
              <a:rPr lang="en-US" sz="3200" b="1" spc="-80" dirty="0" err="1">
                <a:solidFill>
                  <a:srgbClr val="FBF27E"/>
                </a:solidFill>
                <a:latin typeface="Arial"/>
                <a:cs typeface="Arial"/>
              </a:rPr>
              <a:t>ou</a:t>
            </a:r>
            <a:r>
              <a:rPr lang="en-US" sz="3200" b="1" spc="-80" dirty="0">
                <a:solidFill>
                  <a:srgbClr val="FBF27E"/>
                </a:solidFill>
                <a:latin typeface="Arial"/>
                <a:cs typeface="Arial"/>
              </a:rPr>
              <a:t> Jaime</a:t>
            </a:r>
            <a:r>
              <a:rPr sz="3200" b="1" spc="-80" dirty="0">
                <a:solidFill>
                  <a:srgbClr val="FBF27E"/>
                </a:solidFill>
                <a:latin typeface="Arial"/>
                <a:cs typeface="Arial"/>
              </a:rPr>
              <a:t>)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517242" y="127507"/>
            <a:ext cx="7294880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400" spc="-90" dirty="0">
                <a:solidFill>
                  <a:srgbClr val="FFFF00"/>
                </a:solidFill>
              </a:rPr>
              <a:t> </a:t>
            </a:r>
            <a:r>
              <a:rPr lang="pt-BR" sz="2400" b="1" dirty="0">
                <a:solidFill>
                  <a:srgbClr val="FFFF0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3º Congresso RBQAV</a:t>
            </a:r>
            <a:br>
              <a:rPr lang="pt-BR" sz="2400" b="1" dirty="0">
                <a:solidFill>
                  <a:srgbClr val="002060"/>
                </a:solidFill>
                <a:latin typeface="Dubai" panose="020B0503030403030204" pitchFamily="34" charset="-78"/>
                <a:cs typeface="Dubai" panose="020B0503030403030204" pitchFamily="34" charset="-78"/>
              </a:rPr>
            </a:br>
            <a:endParaRPr sz="2400" dirty="0"/>
          </a:p>
        </p:txBody>
      </p:sp>
      <p:sp>
        <p:nvSpPr>
          <p:cNvPr id="4" name="object 4"/>
          <p:cNvSpPr txBox="1"/>
          <p:nvPr/>
        </p:nvSpPr>
        <p:spPr>
          <a:xfrm>
            <a:off x="4595821" y="723900"/>
            <a:ext cx="7308215" cy="304679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130" dirty="0">
                <a:solidFill>
                  <a:srgbClr val="FFFFFF"/>
                </a:solidFill>
                <a:latin typeface="Arial"/>
                <a:cs typeface="Arial"/>
              </a:rPr>
              <a:t>Data</a:t>
            </a:r>
            <a:r>
              <a:rPr sz="2000" spc="-130" dirty="0">
                <a:solidFill>
                  <a:srgbClr val="FFFFFF"/>
                </a:solidFill>
                <a:latin typeface="Arial"/>
                <a:cs typeface="Arial"/>
              </a:rPr>
              <a:t>:</a:t>
            </a:r>
            <a:r>
              <a:rPr sz="2000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2000" spc="-295" dirty="0">
                <a:solidFill>
                  <a:srgbClr val="FFFFFF"/>
                </a:solidFill>
                <a:latin typeface="Arial"/>
                <a:cs typeface="Arial"/>
              </a:rPr>
              <a:t>17</a:t>
            </a:r>
            <a:r>
              <a:rPr sz="2000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2000" spc="-12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spc="-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2000" spc="-20" dirty="0">
                <a:solidFill>
                  <a:srgbClr val="FFFFFF"/>
                </a:solidFill>
                <a:latin typeface="Arial"/>
                <a:cs typeface="Arial"/>
              </a:rPr>
              <a:t>19</a:t>
            </a:r>
            <a:r>
              <a:rPr sz="2000" spc="-20" dirty="0">
                <a:solidFill>
                  <a:srgbClr val="FFFFFF"/>
                </a:solidFill>
                <a:latin typeface="Arial"/>
                <a:cs typeface="Arial"/>
              </a:rPr>
              <a:t>/0</a:t>
            </a:r>
            <a:r>
              <a:rPr lang="en-US" sz="2000" spc="-20" dirty="0">
                <a:solidFill>
                  <a:srgbClr val="FFFFFF"/>
                </a:solidFill>
                <a:latin typeface="Arial"/>
                <a:cs typeface="Arial"/>
              </a:rPr>
              <a:t>6</a:t>
            </a:r>
            <a:endParaRPr sz="20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000" b="1" spc="-145" dirty="0">
                <a:solidFill>
                  <a:srgbClr val="FFFFFF"/>
                </a:solidFill>
                <a:latin typeface="Arial"/>
                <a:cs typeface="Arial"/>
              </a:rPr>
              <a:t>Local:</a:t>
            </a:r>
            <a:r>
              <a:rPr sz="2000" b="1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2000" spc="-160" dirty="0" err="1">
                <a:solidFill>
                  <a:srgbClr val="FFFFFF"/>
                </a:solidFill>
                <a:latin typeface="Arial"/>
                <a:cs typeface="Arial"/>
              </a:rPr>
              <a:t>Foz</a:t>
            </a:r>
            <a:r>
              <a:rPr lang="en-US" sz="2000" spc="-160" dirty="0">
                <a:solidFill>
                  <a:srgbClr val="FFFFFF"/>
                </a:solidFill>
                <a:latin typeface="Arial"/>
                <a:cs typeface="Arial"/>
              </a:rPr>
              <a:t> do Iguaçu</a:t>
            </a:r>
            <a:endParaRPr sz="2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5"/>
              </a:spcBef>
            </a:pPr>
            <a:endParaRPr sz="2000" dirty="0">
              <a:latin typeface="Arial"/>
              <a:cs typeface="Arial"/>
            </a:endParaRPr>
          </a:p>
          <a:p>
            <a:pPr marL="12700" marR="5080">
              <a:lnSpc>
                <a:spcPct val="100400"/>
              </a:lnSpc>
              <a:spcBef>
                <a:spcPts val="5"/>
              </a:spcBef>
            </a:pPr>
            <a:r>
              <a:rPr sz="1700" b="1" spc="-120" dirty="0">
                <a:solidFill>
                  <a:srgbClr val="FFFFFF"/>
                </a:solidFill>
                <a:latin typeface="Arial"/>
                <a:cs typeface="Arial"/>
              </a:rPr>
              <a:t>Stakeholders:</a:t>
            </a:r>
            <a:r>
              <a:rPr sz="1700" b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spc="-55" dirty="0">
                <a:solidFill>
                  <a:srgbClr val="FFFFFF"/>
                </a:solidFill>
                <a:latin typeface="Arial"/>
                <a:cs typeface="Arial"/>
              </a:rPr>
              <a:t>representantes</a:t>
            </a:r>
            <a:r>
              <a:rPr sz="17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spc="-90" dirty="0">
                <a:solidFill>
                  <a:srgbClr val="FFFFFF"/>
                </a:solidFill>
                <a:latin typeface="Arial"/>
                <a:cs typeface="Arial"/>
              </a:rPr>
              <a:t>do</a:t>
            </a:r>
            <a:r>
              <a:rPr sz="17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spc="-40" dirty="0">
                <a:solidFill>
                  <a:srgbClr val="FFFFFF"/>
                </a:solidFill>
                <a:latin typeface="Arial"/>
                <a:cs typeface="Arial"/>
              </a:rPr>
              <a:t>Ministério</a:t>
            </a:r>
            <a:r>
              <a:rPr sz="17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spc="-85" dirty="0">
                <a:solidFill>
                  <a:srgbClr val="FFFFFF"/>
                </a:solidFill>
                <a:latin typeface="Arial"/>
                <a:cs typeface="Arial"/>
              </a:rPr>
              <a:t>dos</a:t>
            </a:r>
            <a:r>
              <a:rPr sz="1700" spc="-60" dirty="0">
                <a:solidFill>
                  <a:srgbClr val="FFFFFF"/>
                </a:solidFill>
                <a:latin typeface="Arial"/>
                <a:cs typeface="Arial"/>
              </a:rPr>
              <a:t> Portos </a:t>
            </a:r>
            <a:r>
              <a:rPr sz="1700" spc="-10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7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spc="-80" dirty="0">
                <a:solidFill>
                  <a:srgbClr val="FFFFFF"/>
                </a:solidFill>
                <a:latin typeface="Arial"/>
                <a:cs typeface="Arial"/>
              </a:rPr>
              <a:t>Aeroportos,</a:t>
            </a:r>
            <a:r>
              <a:rPr sz="17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spc="-75" dirty="0">
                <a:solidFill>
                  <a:srgbClr val="FFFFFF"/>
                </a:solidFill>
                <a:latin typeface="Arial"/>
                <a:cs typeface="Arial"/>
              </a:rPr>
              <a:t>ANTAQ, </a:t>
            </a:r>
            <a:r>
              <a:rPr sz="1700" spc="-125" dirty="0">
                <a:solidFill>
                  <a:srgbClr val="FFFFFF"/>
                </a:solidFill>
                <a:latin typeface="Arial"/>
                <a:cs typeface="Arial"/>
              </a:rPr>
              <a:t>OAB-</a:t>
            </a:r>
            <a:r>
              <a:rPr sz="1700" spc="-195" dirty="0">
                <a:solidFill>
                  <a:srgbClr val="FFFFFF"/>
                </a:solidFill>
                <a:latin typeface="Arial"/>
                <a:cs typeface="Arial"/>
              </a:rPr>
              <a:t>SP,</a:t>
            </a:r>
            <a:r>
              <a:rPr sz="17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spc="-55" dirty="0">
                <a:solidFill>
                  <a:srgbClr val="FFFFFF"/>
                </a:solidFill>
                <a:latin typeface="Arial"/>
                <a:cs typeface="Arial"/>
              </a:rPr>
              <a:t>presidente</a:t>
            </a:r>
            <a:r>
              <a:rPr sz="1700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spc="-100" dirty="0">
                <a:solidFill>
                  <a:srgbClr val="FFFFFF"/>
                </a:solidFill>
                <a:latin typeface="Arial"/>
                <a:cs typeface="Arial"/>
              </a:rPr>
              <a:t>da</a:t>
            </a:r>
            <a:r>
              <a:rPr sz="17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spc="-85" dirty="0">
                <a:solidFill>
                  <a:srgbClr val="FFFFFF"/>
                </a:solidFill>
                <a:latin typeface="Arial"/>
                <a:cs typeface="Arial"/>
              </a:rPr>
              <a:t>Comissão</a:t>
            </a:r>
            <a:r>
              <a:rPr sz="17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spc="-65" dirty="0">
                <a:solidFill>
                  <a:srgbClr val="FFFFFF"/>
                </a:solidFill>
                <a:latin typeface="Arial"/>
                <a:cs typeface="Arial"/>
              </a:rPr>
              <a:t>Marítimo,</a:t>
            </a:r>
            <a:r>
              <a:rPr sz="17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spc="-50" dirty="0">
                <a:solidFill>
                  <a:srgbClr val="FFFFFF"/>
                </a:solidFill>
                <a:latin typeface="Arial"/>
                <a:cs typeface="Arial"/>
              </a:rPr>
              <a:t>Portuário</a:t>
            </a:r>
            <a:r>
              <a:rPr sz="17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spc="-10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700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spc="-95" dirty="0">
                <a:solidFill>
                  <a:srgbClr val="FFFFFF"/>
                </a:solidFill>
                <a:latin typeface="Arial"/>
                <a:cs typeface="Arial"/>
              </a:rPr>
              <a:t>Aduaneiro,</a:t>
            </a:r>
            <a:r>
              <a:rPr sz="17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spc="-10" dirty="0">
                <a:solidFill>
                  <a:srgbClr val="FFFFFF"/>
                </a:solidFill>
                <a:latin typeface="Arial"/>
                <a:cs typeface="Arial"/>
              </a:rPr>
              <a:t>presidente </a:t>
            </a:r>
            <a:r>
              <a:rPr sz="1700" spc="-100" dirty="0">
                <a:solidFill>
                  <a:srgbClr val="FFFFFF"/>
                </a:solidFill>
                <a:latin typeface="Arial"/>
                <a:cs typeface="Arial"/>
              </a:rPr>
              <a:t>da</a:t>
            </a:r>
            <a:r>
              <a:rPr sz="17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spc="-85" dirty="0">
                <a:solidFill>
                  <a:srgbClr val="FFFFFF"/>
                </a:solidFill>
                <a:latin typeface="Arial"/>
                <a:cs typeface="Arial"/>
              </a:rPr>
              <a:t>Comissão</a:t>
            </a:r>
            <a:r>
              <a:rPr sz="17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spc="-60" dirty="0">
                <a:solidFill>
                  <a:srgbClr val="FFFFFF"/>
                </a:solidFill>
                <a:latin typeface="Arial"/>
                <a:cs typeface="Arial"/>
              </a:rPr>
              <a:t>Nacional</a:t>
            </a:r>
            <a:r>
              <a:rPr sz="170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spc="-95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1700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spc="-45" dirty="0">
                <a:solidFill>
                  <a:srgbClr val="FFFFFF"/>
                </a:solidFill>
                <a:latin typeface="Arial"/>
                <a:cs typeface="Arial"/>
              </a:rPr>
              <a:t>Direito</a:t>
            </a:r>
            <a:r>
              <a:rPr sz="17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spc="-45" dirty="0">
                <a:solidFill>
                  <a:srgbClr val="FFFFFF"/>
                </a:solidFill>
                <a:latin typeface="Arial"/>
                <a:cs typeface="Arial"/>
              </a:rPr>
              <a:t>Marítimo</a:t>
            </a:r>
            <a:r>
              <a:rPr sz="17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spc="-10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70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spc="-65" dirty="0">
                <a:solidFill>
                  <a:srgbClr val="FFFFFF"/>
                </a:solidFill>
                <a:latin typeface="Arial"/>
                <a:cs typeface="Arial"/>
              </a:rPr>
              <a:t>Portuário,</a:t>
            </a:r>
            <a:r>
              <a:rPr sz="17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spc="-90" dirty="0">
                <a:solidFill>
                  <a:srgbClr val="FFFFFF"/>
                </a:solidFill>
                <a:latin typeface="Arial"/>
                <a:cs typeface="Arial"/>
              </a:rPr>
              <a:t>juízes,</a:t>
            </a:r>
            <a:r>
              <a:rPr sz="17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spc="-100" dirty="0">
                <a:solidFill>
                  <a:srgbClr val="FFFFFF"/>
                </a:solidFill>
                <a:latin typeface="Arial"/>
                <a:cs typeface="Arial"/>
              </a:rPr>
              <a:t>advogados</a:t>
            </a:r>
            <a:r>
              <a:rPr sz="17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spc="-50" dirty="0">
                <a:solidFill>
                  <a:srgbClr val="FFFFFF"/>
                </a:solidFill>
                <a:latin typeface="Arial"/>
                <a:cs typeface="Arial"/>
              </a:rPr>
              <a:t>e </a:t>
            </a:r>
            <a:r>
              <a:rPr sz="1700" spc="-10" dirty="0">
                <a:solidFill>
                  <a:srgbClr val="FFFFFF"/>
                </a:solidFill>
                <a:latin typeface="Arial"/>
                <a:cs typeface="Arial"/>
              </a:rPr>
              <a:t>empresas.</a:t>
            </a:r>
            <a:endParaRPr sz="17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5"/>
              </a:spcBef>
            </a:pPr>
            <a:endParaRPr sz="1700" dirty="0">
              <a:latin typeface="Arial"/>
              <a:cs typeface="Arial"/>
            </a:endParaRPr>
          </a:p>
          <a:p>
            <a:pPr marL="12700" marR="490220">
              <a:lnSpc>
                <a:spcPct val="99400"/>
              </a:lnSpc>
            </a:pPr>
            <a:r>
              <a:rPr sz="1700" b="1" spc="-150" dirty="0">
                <a:solidFill>
                  <a:srgbClr val="FFFFFF"/>
                </a:solidFill>
                <a:latin typeface="Arial"/>
                <a:cs typeface="Arial"/>
              </a:rPr>
              <a:t>Por</a:t>
            </a:r>
            <a:r>
              <a:rPr sz="1700" b="1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b="1" spc="-145" dirty="0">
                <a:solidFill>
                  <a:srgbClr val="FFFFFF"/>
                </a:solidFill>
                <a:latin typeface="Arial"/>
                <a:cs typeface="Arial"/>
              </a:rPr>
              <a:t>que</a:t>
            </a:r>
            <a:r>
              <a:rPr sz="1700" b="1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b="1" spc="-110" dirty="0">
                <a:solidFill>
                  <a:srgbClr val="FFFFFF"/>
                </a:solidFill>
                <a:latin typeface="Arial"/>
                <a:cs typeface="Arial"/>
              </a:rPr>
              <a:t>participar?</a:t>
            </a:r>
            <a:r>
              <a:rPr sz="1700" b="1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spc="-100" dirty="0">
                <a:solidFill>
                  <a:srgbClr val="FFFFFF"/>
                </a:solidFill>
                <a:latin typeface="Arial"/>
                <a:cs typeface="Arial"/>
              </a:rPr>
              <a:t>Para</a:t>
            </a:r>
            <a:r>
              <a:rPr sz="1700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spc="-11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700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700" spc="-90" dirty="0">
                <a:solidFill>
                  <a:srgbClr val="FFFFFF"/>
                </a:solidFill>
                <a:latin typeface="Arial"/>
                <a:cs typeface="Arial"/>
              </a:rPr>
              <a:t>ALTA</a:t>
            </a:r>
            <a:r>
              <a:rPr sz="1700" spc="-90" dirty="0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sz="1700" spc="-10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700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spc="-70" dirty="0">
                <a:solidFill>
                  <a:srgbClr val="FFFFFF"/>
                </a:solidFill>
                <a:latin typeface="Arial"/>
                <a:cs typeface="Arial"/>
              </a:rPr>
              <a:t>evento</a:t>
            </a:r>
            <a:r>
              <a:rPr sz="1700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spc="-105" dirty="0">
                <a:solidFill>
                  <a:srgbClr val="FFFFFF"/>
                </a:solidFill>
                <a:latin typeface="Arial"/>
                <a:cs typeface="Arial"/>
              </a:rPr>
              <a:t>é</a:t>
            </a:r>
            <a:r>
              <a:rPr sz="17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spc="-40" dirty="0">
                <a:solidFill>
                  <a:srgbClr val="FFFFFF"/>
                </a:solidFill>
                <a:latin typeface="Arial"/>
                <a:cs typeface="Arial"/>
              </a:rPr>
              <a:t>fundamental</a:t>
            </a:r>
            <a:r>
              <a:rPr sz="1700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spc="-20" dirty="0">
                <a:solidFill>
                  <a:srgbClr val="FFFFFF"/>
                </a:solidFill>
                <a:latin typeface="Arial"/>
                <a:cs typeface="Arial"/>
              </a:rPr>
              <a:t>para </a:t>
            </a:r>
            <a:r>
              <a:rPr sz="1700" spc="-50" dirty="0">
                <a:solidFill>
                  <a:srgbClr val="FFFFFF"/>
                </a:solidFill>
                <a:latin typeface="Arial"/>
                <a:cs typeface="Arial"/>
              </a:rPr>
              <a:t>conhecimento</a:t>
            </a:r>
            <a:r>
              <a:rPr sz="17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spc="-95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1700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spc="-100" dirty="0">
                <a:solidFill>
                  <a:srgbClr val="FFFFFF"/>
                </a:solidFill>
                <a:latin typeface="Arial"/>
                <a:cs typeface="Arial"/>
              </a:rPr>
              <a:t>novas</a:t>
            </a:r>
            <a:r>
              <a:rPr sz="17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spc="-60" dirty="0">
                <a:solidFill>
                  <a:srgbClr val="FFFFFF"/>
                </a:solidFill>
                <a:latin typeface="Arial"/>
                <a:cs typeface="Arial"/>
              </a:rPr>
              <a:t>perspectivas</a:t>
            </a:r>
            <a:r>
              <a:rPr sz="17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spc="-80" dirty="0">
                <a:solidFill>
                  <a:srgbClr val="FFFFFF"/>
                </a:solidFill>
                <a:latin typeface="Arial"/>
                <a:cs typeface="Arial"/>
              </a:rPr>
              <a:t>para</a:t>
            </a:r>
            <a:r>
              <a:rPr sz="17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spc="-10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7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spc="-65" dirty="0">
                <a:solidFill>
                  <a:srgbClr val="FFFFFF"/>
                </a:solidFill>
                <a:latin typeface="Arial"/>
                <a:cs typeface="Arial"/>
              </a:rPr>
              <a:t>setor,</a:t>
            </a:r>
            <a:r>
              <a:rPr sz="1700" spc="-70" dirty="0">
                <a:solidFill>
                  <a:srgbClr val="FFFFFF"/>
                </a:solidFill>
                <a:latin typeface="Arial"/>
                <a:cs typeface="Arial"/>
              </a:rPr>
              <a:t> considerando</a:t>
            </a:r>
            <a:r>
              <a:rPr sz="1700" spc="-75" dirty="0">
                <a:solidFill>
                  <a:srgbClr val="FFFFFF"/>
                </a:solidFill>
                <a:latin typeface="Arial"/>
                <a:cs typeface="Arial"/>
              </a:rPr>
              <a:t> ainda</a:t>
            </a:r>
            <a:r>
              <a:rPr sz="17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spc="-50" dirty="0">
                <a:solidFill>
                  <a:srgbClr val="FFFFFF"/>
                </a:solidFill>
                <a:latin typeface="Arial"/>
                <a:cs typeface="Arial"/>
              </a:rPr>
              <a:t>o </a:t>
            </a:r>
            <a:r>
              <a:rPr sz="1700" spc="-45" dirty="0" err="1">
                <a:solidFill>
                  <a:srgbClr val="FFFFFF"/>
                </a:solidFill>
                <a:latin typeface="Arial"/>
                <a:cs typeface="Arial"/>
              </a:rPr>
              <a:t>alinhamento</a:t>
            </a:r>
            <a:r>
              <a:rPr sz="170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700" spc="-45" dirty="0" err="1">
                <a:solidFill>
                  <a:srgbClr val="FFFFFF"/>
                </a:solidFill>
                <a:latin typeface="Arial"/>
                <a:cs typeface="Arial"/>
              </a:rPr>
              <a:t>sustentável</a:t>
            </a:r>
            <a:r>
              <a:rPr sz="17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spc="-85" dirty="0">
                <a:solidFill>
                  <a:srgbClr val="FFFFFF"/>
                </a:solidFill>
                <a:latin typeface="Arial"/>
                <a:cs typeface="Arial"/>
              </a:rPr>
              <a:t>das</a:t>
            </a:r>
            <a:r>
              <a:rPr sz="17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spc="-85" dirty="0">
                <a:solidFill>
                  <a:srgbClr val="FFFFFF"/>
                </a:solidFill>
                <a:latin typeface="Arial"/>
                <a:cs typeface="Arial"/>
              </a:rPr>
              <a:t>demandas</a:t>
            </a:r>
            <a:r>
              <a:rPr sz="17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spc="-90" dirty="0">
                <a:solidFill>
                  <a:srgbClr val="FFFFFF"/>
                </a:solidFill>
                <a:latin typeface="Arial"/>
                <a:cs typeface="Arial"/>
              </a:rPr>
              <a:t>do</a:t>
            </a:r>
            <a:r>
              <a:rPr sz="17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spc="-10" dirty="0">
                <a:solidFill>
                  <a:srgbClr val="FFFFFF"/>
                </a:solidFill>
                <a:latin typeface="Arial"/>
                <a:cs typeface="Arial"/>
              </a:rPr>
              <a:t>segmento.</a:t>
            </a:r>
            <a:endParaRPr sz="17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595821" y="4102100"/>
            <a:ext cx="7372350" cy="1856342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>
              <a:lnSpc>
                <a:spcPct val="100800"/>
              </a:lnSpc>
              <a:spcBef>
                <a:spcPts val="80"/>
              </a:spcBef>
            </a:pPr>
            <a:r>
              <a:rPr lang="pt-BR" sz="1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</a:t>
            </a:r>
            <a:r>
              <a:rPr lang="pt-BR" sz="17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um evento de destaque no cenário científico e tecnológico do Brasil, buscando a interação e o desenvolvimento do setor de combustíveis sustentáveis para aviação. Com apresentações de trabalhos, palestras e uma feira paralela, o congresso abrange tanto o contexto nacional quanto internacional, promovendo debates enriquecedores e oportunidades de networking entre pesquisadores, profissionais e empresas do ramo.</a:t>
            </a:r>
          </a:p>
          <a:p>
            <a:pPr marL="12700" marR="5080">
              <a:lnSpc>
                <a:spcPct val="100800"/>
              </a:lnSpc>
              <a:spcBef>
                <a:spcPts val="80"/>
              </a:spcBef>
            </a:pPr>
            <a:endParaRPr sz="17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595821" y="5754116"/>
            <a:ext cx="5337175" cy="8104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en-US" sz="1700" spc="-80" dirty="0">
              <a:solidFill>
                <a:srgbClr val="FFFFFF"/>
              </a:solid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spc="-80" dirty="0" err="1">
                <a:solidFill>
                  <a:srgbClr val="FFFFFF"/>
                </a:solidFill>
                <a:latin typeface="Arial"/>
                <a:cs typeface="Arial"/>
              </a:rPr>
              <a:t>Mais</a:t>
            </a:r>
            <a:r>
              <a:rPr sz="170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spc="-50" dirty="0">
                <a:solidFill>
                  <a:srgbClr val="FFFFFF"/>
                </a:solidFill>
                <a:latin typeface="Arial"/>
                <a:cs typeface="Arial"/>
              </a:rPr>
              <a:t>informações</a:t>
            </a:r>
            <a:r>
              <a:rPr sz="1700" spc="-75" dirty="0">
                <a:solidFill>
                  <a:srgbClr val="FFFFFF"/>
                </a:solidFill>
                <a:latin typeface="Arial"/>
                <a:cs typeface="Arial"/>
              </a:rPr>
              <a:t> sobre</a:t>
            </a:r>
            <a:r>
              <a:rPr sz="1700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spc="-10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7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spc="-85" dirty="0">
                <a:solidFill>
                  <a:srgbClr val="FFFFFF"/>
                </a:solidFill>
                <a:latin typeface="Arial"/>
                <a:cs typeface="Arial"/>
              </a:rPr>
              <a:t>evento:</a:t>
            </a:r>
            <a:r>
              <a:rPr sz="17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pt-BR" sz="1700" u="sng" spc="-2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https://</a:t>
            </a:r>
            <a:r>
              <a:rPr lang="pt-BR" sz="1700" u="sng" spc="-20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www.metallum.com.br</a:t>
            </a:r>
            <a:r>
              <a:rPr lang="pt-BR" sz="1700" u="sng" spc="-2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/3CRBQAV/</a:t>
            </a:r>
            <a:endParaRPr sz="1700" dirty="0">
              <a:latin typeface="Arial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353568" y="301752"/>
            <a:ext cx="3874135" cy="4093845"/>
            <a:chOff x="353568" y="301752"/>
            <a:chExt cx="3874135" cy="4093845"/>
          </a:xfrm>
        </p:grpSpPr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53568" y="301752"/>
              <a:ext cx="2935223" cy="4093464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79621" y="326707"/>
              <a:ext cx="2828925" cy="3987798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3208547" y="1079500"/>
              <a:ext cx="1019175" cy="0"/>
            </a:xfrm>
            <a:custGeom>
              <a:avLst/>
              <a:gdLst/>
              <a:ahLst/>
              <a:cxnLst/>
              <a:rect l="l" t="t" r="r" b="b"/>
              <a:pathLst>
                <a:path w="1019175">
                  <a:moveTo>
                    <a:pt x="0" y="0"/>
                  </a:moveTo>
                  <a:lnTo>
                    <a:pt x="1018942" y="1"/>
                  </a:lnTo>
                </a:path>
              </a:pathLst>
            </a:custGeom>
            <a:ln w="6350">
              <a:solidFill>
                <a:srgbClr val="4039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1" name="Imagem 10">
            <a:extLst>
              <a:ext uri="{FF2B5EF4-FFF2-40B4-BE49-F238E27FC236}">
                <a16:creationId xmlns:a16="http://schemas.microsoft.com/office/drawing/2014/main" id="{FC12EFEB-C3AF-AB18-547B-3B055A2E86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413" y="210667"/>
            <a:ext cx="3905387" cy="458260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9708" y="5110633"/>
            <a:ext cx="4021292" cy="949619"/>
          </a:xfrm>
          <a:prstGeom prst="rect">
            <a:avLst/>
          </a:prstGeom>
          <a:solidFill>
            <a:srgbClr val="40395F"/>
          </a:solidFill>
        </p:spPr>
        <p:txBody>
          <a:bodyPr vert="horz" wrap="square" lIns="0" tIns="1276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5"/>
              </a:spcBef>
            </a:pPr>
            <a:r>
              <a:rPr sz="2000" spc="-260" dirty="0">
                <a:solidFill>
                  <a:srgbClr val="FFFFFF"/>
                </a:solidFill>
                <a:latin typeface="Arial"/>
                <a:cs typeface="Arial"/>
              </a:rPr>
              <a:t>SUGESTÃO</a:t>
            </a:r>
            <a:r>
              <a:rPr sz="2000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245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2000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20" dirty="0">
                <a:solidFill>
                  <a:srgbClr val="FFFFFF"/>
                </a:solidFill>
                <a:latin typeface="Arial"/>
                <a:cs typeface="Arial"/>
              </a:rPr>
              <a:t>PARTICIPAÇÃO:</a:t>
            </a:r>
            <a:endParaRPr sz="2000" dirty="0">
              <a:latin typeface="Arial"/>
              <a:cs typeface="Arial"/>
            </a:endParaRPr>
          </a:p>
          <a:p>
            <a:pPr marL="1016000" marR="1009015" indent="-635" algn="ctr">
              <a:lnSpc>
                <a:spcPts val="3790"/>
              </a:lnSpc>
              <a:spcBef>
                <a:spcPts val="170"/>
              </a:spcBef>
            </a:pPr>
            <a:r>
              <a:rPr sz="3200" b="1" spc="-320" dirty="0">
                <a:solidFill>
                  <a:srgbClr val="FBF27E"/>
                </a:solidFill>
                <a:latin typeface="Arial"/>
                <a:cs typeface="Arial"/>
              </a:rPr>
              <a:t>PRESENÇA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469687" y="136651"/>
            <a:ext cx="3846576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sz="24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19ª edição da </a:t>
            </a:r>
            <a:r>
              <a:rPr lang="pt-BR" sz="2400" b="1" i="0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Labace</a:t>
            </a:r>
            <a:endParaRPr sz="24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478573" y="598932"/>
            <a:ext cx="7500620" cy="4114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150" dirty="0">
                <a:solidFill>
                  <a:srgbClr val="FFFFFF"/>
                </a:solidFill>
                <a:latin typeface="Arial"/>
                <a:cs typeface="Arial"/>
              </a:rPr>
              <a:t>Data:</a:t>
            </a:r>
            <a:r>
              <a:rPr sz="2000" b="1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2000" b="1" spc="-120" dirty="0">
                <a:solidFill>
                  <a:srgbClr val="FFFFFF"/>
                </a:solidFill>
                <a:latin typeface="Arial"/>
                <a:cs typeface="Arial"/>
              </a:rPr>
              <a:t>06</a:t>
            </a:r>
            <a:r>
              <a:rPr sz="2000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2000" spc="-120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2000" spc="-20" dirty="0">
                <a:solidFill>
                  <a:srgbClr val="FFFFFF"/>
                </a:solidFill>
                <a:latin typeface="Arial"/>
                <a:cs typeface="Arial"/>
              </a:rPr>
              <a:t>0</a:t>
            </a:r>
            <a:r>
              <a:rPr lang="en-US" sz="2000" spc="-20" dirty="0">
                <a:solidFill>
                  <a:srgbClr val="FFFFFF"/>
                </a:solidFill>
                <a:latin typeface="Arial"/>
                <a:cs typeface="Arial"/>
              </a:rPr>
              <a:t>8</a:t>
            </a:r>
            <a:r>
              <a:rPr sz="2000" spc="-20" dirty="0">
                <a:solidFill>
                  <a:srgbClr val="FFFFFF"/>
                </a:solidFill>
                <a:latin typeface="Arial"/>
                <a:cs typeface="Arial"/>
              </a:rPr>
              <a:t>/0</a:t>
            </a:r>
            <a:r>
              <a:rPr lang="en-US" sz="2000" spc="-20" dirty="0">
                <a:solidFill>
                  <a:srgbClr val="FFFFFF"/>
                </a:solidFill>
                <a:latin typeface="Arial"/>
                <a:cs typeface="Arial"/>
              </a:rPr>
              <a:t>8</a:t>
            </a:r>
            <a:endParaRPr sz="20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000" b="1" spc="-145" dirty="0">
                <a:solidFill>
                  <a:srgbClr val="FFFFFF"/>
                </a:solidFill>
                <a:latin typeface="Arial"/>
                <a:cs typeface="Arial"/>
              </a:rPr>
              <a:t>Local:</a:t>
            </a:r>
            <a:r>
              <a:rPr sz="2000" b="1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lang="pt-BR" sz="2000" spc="-10" dirty="0" err="1">
                <a:solidFill>
                  <a:srgbClr val="FFFFFF"/>
                </a:solidFill>
                <a:latin typeface="Arial"/>
                <a:cs typeface="Arial"/>
              </a:rPr>
              <a:t>ão</a:t>
            </a:r>
            <a:r>
              <a:rPr lang="pt-BR" sz="2000" spc="-10" dirty="0">
                <a:solidFill>
                  <a:srgbClr val="FFFFFF"/>
                </a:solidFill>
                <a:latin typeface="Arial"/>
                <a:cs typeface="Arial"/>
              </a:rPr>
              <a:t> Paulo</a:t>
            </a:r>
            <a:endParaRPr sz="2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5"/>
              </a:spcBef>
            </a:pPr>
            <a:endParaRPr sz="2000" dirty="0">
              <a:latin typeface="Arial"/>
              <a:cs typeface="Arial"/>
            </a:endParaRPr>
          </a:p>
          <a:p>
            <a:pPr marL="90805" marR="147955" lvl="0" indent="0" algn="l" defTabSz="914400" eaLnBrk="1" fontAlgn="auto" latinLnBrk="0" hangingPunct="1">
              <a:lnSpc>
                <a:spcPct val="100800"/>
              </a:lnSpc>
              <a:spcBef>
                <a:spcPts val="34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sz="1800" b="1" spc="-120" dirty="0">
                <a:solidFill>
                  <a:srgbClr val="FFFFFF"/>
                </a:solidFill>
                <a:latin typeface="Arial"/>
                <a:cs typeface="Arial"/>
              </a:rPr>
              <a:t>Stakeholders:</a:t>
            </a:r>
            <a:r>
              <a:rPr sz="18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pt-BR" sz="18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Fabricantes de aeronaves do mundo, os principais fornecedores e prestadores de serviço do setor aeronáutico, além dos proprietários de aeronaves, entusiastas e autoridades. </a:t>
            </a:r>
          </a:p>
          <a:p>
            <a:pPr>
              <a:lnSpc>
                <a:spcPct val="100000"/>
              </a:lnSpc>
              <a:spcBef>
                <a:spcPts val="80"/>
              </a:spcBef>
            </a:pPr>
            <a:endParaRPr sz="1800" dirty="0">
              <a:latin typeface="Arial"/>
              <a:cs typeface="Arial"/>
            </a:endParaRPr>
          </a:p>
          <a:p>
            <a:pPr marL="90805" marR="147955" lvl="0" indent="0" algn="l" defTabSz="914400" eaLnBrk="1" fontAlgn="auto" latinLnBrk="0" hangingPunct="1">
              <a:lnSpc>
                <a:spcPct val="100800"/>
              </a:lnSpc>
              <a:spcBef>
                <a:spcPts val="34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sz="1800" b="1" spc="-150" dirty="0">
                <a:solidFill>
                  <a:srgbClr val="FFFFFF"/>
                </a:solidFill>
                <a:latin typeface="Arial"/>
                <a:cs typeface="Arial"/>
              </a:rPr>
              <a:t>Por</a:t>
            </a:r>
            <a:r>
              <a:rPr sz="1800" b="1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145" dirty="0">
                <a:solidFill>
                  <a:srgbClr val="FFFFFF"/>
                </a:solidFill>
                <a:latin typeface="Arial"/>
                <a:cs typeface="Arial"/>
              </a:rPr>
              <a:t>que</a:t>
            </a:r>
            <a:r>
              <a:rPr sz="1800" b="1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110" dirty="0">
                <a:solidFill>
                  <a:srgbClr val="FFFFFF"/>
                </a:solidFill>
                <a:latin typeface="Arial"/>
                <a:cs typeface="Arial"/>
              </a:rPr>
              <a:t>participar</a:t>
            </a:r>
            <a:r>
              <a:rPr sz="1800" b="1" spc="-11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r>
              <a:rPr sz="1800" b="1" spc="-6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8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 </a:t>
            </a:r>
            <a:r>
              <a:rPr lang="pt-BR" sz="18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Labace</a:t>
            </a:r>
            <a:r>
              <a:rPr lang="pt-BR" sz="18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é um canal de networking e trocas do setor da aviação como um todo.</a:t>
            </a:r>
          </a:p>
          <a:p>
            <a:pPr>
              <a:lnSpc>
                <a:spcPct val="100000"/>
              </a:lnSpc>
              <a:spcBef>
                <a:spcPts val="200"/>
              </a:spcBef>
            </a:pPr>
            <a:endParaRPr sz="1800" dirty="0">
              <a:latin typeface="Arial"/>
              <a:cs typeface="Arial"/>
            </a:endParaRPr>
          </a:p>
          <a:p>
            <a:pPr marL="12700" marR="5080">
              <a:lnSpc>
                <a:spcPct val="99400"/>
              </a:lnSpc>
            </a:pPr>
            <a:r>
              <a:rPr sz="1800" spc="-17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800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última</a:t>
            </a:r>
            <a:r>
              <a:rPr sz="1800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70" dirty="0" err="1">
                <a:solidFill>
                  <a:srgbClr val="FFFFFF"/>
                </a:solidFill>
                <a:latin typeface="Arial"/>
                <a:cs typeface="Arial"/>
              </a:rPr>
              <a:t>edição</a:t>
            </a:r>
            <a:r>
              <a:rPr sz="180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pt-BR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recebeu 17.342 participantes e visitantes ao longo dos três dias, 26% a mais em relação a 2022. Considerado o maior evento de aviação de negócios da América Latina, a feira atraiu visitantes de todo o país e do exterior.</a:t>
            </a:r>
            <a:endParaRPr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478573" y="5909564"/>
            <a:ext cx="6230620" cy="2821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125"/>
              </a:lnSpc>
              <a:spcBef>
                <a:spcPts val="100"/>
              </a:spcBef>
            </a:pPr>
            <a:r>
              <a:rPr sz="1800" spc="-80" dirty="0">
                <a:solidFill>
                  <a:srgbClr val="FFFFFF"/>
                </a:solidFill>
                <a:latin typeface="Arial"/>
                <a:cs typeface="Arial"/>
              </a:rPr>
              <a:t>Mais</a:t>
            </a:r>
            <a:r>
              <a:rPr sz="18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Arial"/>
                <a:cs typeface="Arial"/>
              </a:rPr>
              <a:t>informações</a:t>
            </a:r>
            <a:r>
              <a:rPr sz="18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75" dirty="0" err="1">
                <a:solidFill>
                  <a:srgbClr val="FFFFFF"/>
                </a:solidFill>
                <a:latin typeface="Arial"/>
                <a:cs typeface="Arial"/>
              </a:rPr>
              <a:t>sobre</a:t>
            </a:r>
            <a:r>
              <a:rPr sz="180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0" dirty="0">
                <a:solidFill>
                  <a:schemeClr val="bg1"/>
                </a:solidFill>
                <a:latin typeface="Arial"/>
                <a:cs typeface="Arial"/>
              </a:rPr>
              <a:t>o</a:t>
            </a:r>
            <a:r>
              <a:rPr lang="en-US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/>
                <a:cs typeface="Arial"/>
              </a:rPr>
              <a:t>e</a:t>
            </a:r>
            <a:r>
              <a:rPr sz="1800" spc="-85" dirty="0" err="1">
                <a:solidFill>
                  <a:schemeClr val="bg1"/>
                </a:solidFill>
                <a:latin typeface="Arial"/>
                <a:cs typeface="Arial"/>
              </a:rPr>
              <a:t>v</a:t>
            </a:r>
            <a:r>
              <a:rPr sz="1800" spc="-85" dirty="0" err="1">
                <a:solidFill>
                  <a:srgbClr val="FFFFFF"/>
                </a:solidFill>
                <a:latin typeface="Arial"/>
                <a:cs typeface="Arial"/>
              </a:rPr>
              <a:t>ento</a:t>
            </a:r>
            <a:r>
              <a:rPr lang="en-US" sz="1800" spc="-85" dirty="0">
                <a:solidFill>
                  <a:srgbClr val="FFFFFF"/>
                </a:solidFill>
                <a:latin typeface="Arial"/>
                <a:cs typeface="Arial"/>
              </a:rPr>
              <a:t>: </a:t>
            </a:r>
            <a:r>
              <a:rPr lang="pt-BR" sz="1800" spc="-85" dirty="0">
                <a:solidFill>
                  <a:srgbClr val="FFFFFF"/>
                </a:solidFill>
                <a:latin typeface="Arial"/>
                <a:cs typeface="Arial"/>
              </a:rPr>
              <a:t>https://</a:t>
            </a:r>
            <a:r>
              <a:rPr lang="pt-BR" sz="1800" spc="-85" dirty="0" err="1">
                <a:solidFill>
                  <a:srgbClr val="FFFFFF"/>
                </a:solidFill>
                <a:latin typeface="Arial"/>
                <a:cs typeface="Arial"/>
              </a:rPr>
              <a:t>labace.com.br</a:t>
            </a:r>
            <a:r>
              <a:rPr lang="pt-BR" sz="1800" spc="-85" dirty="0">
                <a:solidFill>
                  <a:srgbClr val="FFFFFF"/>
                </a:solidFill>
                <a:latin typeface="Arial"/>
                <a:cs typeface="Arial"/>
              </a:rPr>
              <a:t>/</a:t>
            </a:r>
            <a:endParaRPr sz="1800" dirty="0">
              <a:latin typeface="Arial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240791" y="185928"/>
            <a:ext cx="4197985" cy="4182110"/>
            <a:chOff x="240791" y="185928"/>
            <a:chExt cx="4197985" cy="4182110"/>
          </a:xfrm>
        </p:grpSpPr>
        <p:sp>
          <p:nvSpPr>
            <p:cNvPr id="8" name="object 8"/>
            <p:cNvSpPr/>
            <p:nvPr/>
          </p:nvSpPr>
          <p:spPr>
            <a:xfrm>
              <a:off x="3419561" y="1028700"/>
              <a:ext cx="1019175" cy="0"/>
            </a:xfrm>
            <a:custGeom>
              <a:avLst/>
              <a:gdLst/>
              <a:ahLst/>
              <a:cxnLst/>
              <a:rect l="l" t="t" r="r" b="b"/>
              <a:pathLst>
                <a:path w="1019175">
                  <a:moveTo>
                    <a:pt x="0" y="0"/>
                  </a:moveTo>
                  <a:lnTo>
                    <a:pt x="1018942" y="1"/>
                  </a:lnTo>
                </a:path>
              </a:pathLst>
            </a:custGeom>
            <a:ln w="6350">
              <a:solidFill>
                <a:srgbClr val="4039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40791" y="185928"/>
              <a:ext cx="3846576" cy="4181855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67095" y="210666"/>
              <a:ext cx="3739606" cy="4078287"/>
            </a:xfrm>
            <a:prstGeom prst="rect">
              <a:avLst/>
            </a:prstGeom>
          </p:spPr>
        </p:pic>
      </p:grpSp>
      <p:pic>
        <p:nvPicPr>
          <p:cNvPr id="11" name="Imagem 10">
            <a:extLst>
              <a:ext uri="{FF2B5EF4-FFF2-40B4-BE49-F238E27FC236}">
                <a16:creationId xmlns:a16="http://schemas.microsoft.com/office/drawing/2014/main" id="{5C909F19-76D5-C1F6-89CF-5EF3B49354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708" y="136651"/>
            <a:ext cx="3917660" cy="4231127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06861" y="99060"/>
            <a:ext cx="8401685" cy="9853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78230" marR="5080">
              <a:lnSpc>
                <a:spcPct val="108000"/>
              </a:lnSpc>
              <a:spcBef>
                <a:spcPts val="100"/>
              </a:spcBef>
            </a:pPr>
            <a:r>
              <a:rPr lang="en-US" sz="2000" b="1" spc="-95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MRO </a:t>
            </a:r>
            <a:r>
              <a:rPr lang="en-US" sz="2000" b="1" spc="-95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Brasil</a:t>
            </a:r>
            <a:br>
              <a:rPr lang="en-US" sz="2000" dirty="0">
                <a:solidFill>
                  <a:srgbClr val="002060"/>
                </a:solidFill>
                <a:latin typeface="Dubai" panose="020B0503030403030204" pitchFamily="34" charset="-78"/>
                <a:cs typeface="Dubai" panose="020B0503030403030204" pitchFamily="34" charset="-78"/>
              </a:rPr>
            </a:br>
            <a:r>
              <a:rPr spc="-150" dirty="0">
                <a:solidFill>
                  <a:srgbClr val="FFFFFF"/>
                </a:solidFill>
              </a:rPr>
              <a:t>Data:</a:t>
            </a:r>
            <a:r>
              <a:rPr spc="-60" dirty="0">
                <a:solidFill>
                  <a:srgbClr val="FFFFFF"/>
                </a:solidFill>
              </a:rPr>
              <a:t> </a:t>
            </a:r>
            <a:r>
              <a:rPr lang="en-US" b="0" spc="-10" dirty="0">
                <a:solidFill>
                  <a:srgbClr val="FFFFFF"/>
                </a:solidFill>
              </a:rPr>
              <a:t>25 2 26/09</a:t>
            </a:r>
            <a:endParaRPr b="0" spc="-10" dirty="0">
              <a:solidFill>
                <a:srgbClr val="FFFFFF"/>
              </a:solid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tabLst>
                <a:tab pos="1031240" algn="l"/>
              </a:tabLst>
            </a:pPr>
            <a:r>
              <a:rPr u="sng" dirty="0">
                <a:solidFill>
                  <a:srgbClr val="FFFFFF"/>
                </a:solidFill>
                <a:uFill>
                  <a:solidFill>
                    <a:srgbClr val="40395F"/>
                  </a:solidFill>
                </a:uFill>
              </a:rPr>
              <a:t>	</a:t>
            </a:r>
            <a:r>
              <a:rPr spc="-135" dirty="0">
                <a:solidFill>
                  <a:srgbClr val="FFFFFF"/>
                </a:solidFill>
              </a:rPr>
              <a:t> </a:t>
            </a:r>
            <a:r>
              <a:rPr spc="-145" dirty="0">
                <a:solidFill>
                  <a:srgbClr val="FFFFFF"/>
                </a:solidFill>
              </a:rPr>
              <a:t>Local:</a:t>
            </a:r>
            <a:r>
              <a:rPr spc="-60" dirty="0">
                <a:solidFill>
                  <a:srgbClr val="FFFFFF"/>
                </a:solidFill>
              </a:rPr>
              <a:t> </a:t>
            </a:r>
            <a:r>
              <a:rPr lang="en-US" b="0" spc="-60" dirty="0">
                <a:solidFill>
                  <a:srgbClr val="FFFFFF"/>
                </a:solidFill>
                <a:latin typeface="Arial"/>
                <a:cs typeface="Arial"/>
              </a:rPr>
              <a:t>São Paulo – Expo Frei </a:t>
            </a:r>
            <a:r>
              <a:rPr lang="en-US" b="0" spc="-60" dirty="0" err="1">
                <a:solidFill>
                  <a:srgbClr val="FFFFFF"/>
                </a:solidFill>
                <a:latin typeface="Arial"/>
                <a:cs typeface="Arial"/>
              </a:rPr>
              <a:t>Caneca</a:t>
            </a:r>
            <a:endParaRPr b="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4472942" y="1364996"/>
            <a:ext cx="7346315" cy="937436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90805" marR="271780" lvl="0" indent="0" algn="l" defTabSz="914400" eaLnBrk="1" fontAlgn="auto" latinLnBrk="0" hangingPunct="1">
              <a:lnSpc>
                <a:spcPts val="1390"/>
              </a:lnSpc>
              <a:spcBef>
                <a:spcPts val="44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b="1" spc="-120" dirty="0">
                <a:latin typeface="Arial"/>
                <a:cs typeface="Arial"/>
              </a:rPr>
              <a:t>Stakeholders:</a:t>
            </a:r>
            <a:r>
              <a:rPr b="1" spc="-45" dirty="0">
                <a:latin typeface="Arial"/>
                <a:cs typeface="Arial"/>
              </a:rPr>
              <a:t> </a:t>
            </a:r>
            <a:r>
              <a:rPr lang="en-US" sz="1800" spc="-70" dirty="0" err="1">
                <a:latin typeface="Arial" panose="020B0604020202020204" pitchFamily="34" charset="0"/>
                <a:cs typeface="Arial" panose="020B0604020202020204" pitchFamily="34" charset="0"/>
              </a:rPr>
              <a:t>Fabricantes</a:t>
            </a:r>
            <a:r>
              <a:rPr lang="en-US" sz="1800" spc="-7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spc="-70" dirty="0" err="1">
                <a:latin typeface="Arial" panose="020B0604020202020204" pitchFamily="34" charset="0"/>
                <a:cs typeface="Arial" panose="020B0604020202020204" pitchFamily="34" charset="0"/>
              </a:rPr>
              <a:t>fornecedores</a:t>
            </a:r>
            <a:r>
              <a:rPr lang="en-US" sz="1800" spc="-7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spc="-70" dirty="0" err="1">
                <a:latin typeface="Arial" panose="020B0604020202020204" pitchFamily="34" charset="0"/>
                <a:cs typeface="Arial" panose="020B0604020202020204" pitchFamily="34" charset="0"/>
              </a:rPr>
              <a:t>agências</a:t>
            </a:r>
            <a:r>
              <a:rPr lang="en-US" sz="1800" spc="-7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spc="-70" dirty="0" err="1">
                <a:latin typeface="Arial" panose="020B0604020202020204" pitchFamily="34" charset="0"/>
                <a:cs typeface="Arial" panose="020B0604020202020204" pitchFamily="34" charset="0"/>
              </a:rPr>
              <a:t>reguladoras</a:t>
            </a:r>
            <a:r>
              <a:rPr lang="en-US" sz="1800" spc="-7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spc="-70" dirty="0" err="1">
                <a:latin typeface="Arial" panose="020B0604020202020204" pitchFamily="34" charset="0"/>
                <a:cs typeface="Arial" panose="020B0604020202020204" pitchFamily="34" charset="0"/>
              </a:rPr>
              <a:t>associações</a:t>
            </a:r>
            <a:r>
              <a:rPr lang="en-US" sz="1800" spc="-70" dirty="0"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en-US" sz="1800" spc="-70" dirty="0" err="1">
                <a:latin typeface="Arial" panose="020B0604020202020204" pitchFamily="34" charset="0"/>
                <a:cs typeface="Arial" panose="020B0604020202020204" pitchFamily="34" charset="0"/>
              </a:rPr>
              <a:t>setor</a:t>
            </a:r>
            <a:r>
              <a:rPr lang="en-US" sz="1800" spc="-7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spc="-50" dirty="0"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en-US" sz="1800" spc="-10" dirty="0" err="1">
                <a:latin typeface="Arial" panose="020B0604020202020204" pitchFamily="34" charset="0"/>
                <a:cs typeface="Arial" panose="020B0604020202020204" pitchFamily="34" charset="0"/>
              </a:rPr>
              <a:t>empresas</a:t>
            </a:r>
            <a:r>
              <a:rPr lang="en-US" sz="1800" spc="-1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180"/>
              </a:spcBef>
            </a:pPr>
            <a:endParaRPr spc="-10" dirty="0"/>
          </a:p>
          <a:p>
            <a:pPr marL="12700" marR="5080">
              <a:lnSpc>
                <a:spcPts val="2110"/>
              </a:lnSpc>
            </a:pPr>
            <a:r>
              <a:rPr b="1" spc="-150" dirty="0">
                <a:latin typeface="Arial"/>
                <a:cs typeface="Arial"/>
              </a:rPr>
              <a:t>Por</a:t>
            </a:r>
            <a:r>
              <a:rPr b="1" spc="-65" dirty="0">
                <a:latin typeface="Arial"/>
                <a:cs typeface="Arial"/>
              </a:rPr>
              <a:t> </a:t>
            </a:r>
            <a:r>
              <a:rPr b="1" spc="-145" dirty="0">
                <a:latin typeface="Arial"/>
                <a:cs typeface="Arial"/>
              </a:rPr>
              <a:t>que</a:t>
            </a:r>
            <a:r>
              <a:rPr b="1" spc="-70" dirty="0">
                <a:latin typeface="Arial"/>
                <a:cs typeface="Arial"/>
              </a:rPr>
              <a:t> </a:t>
            </a:r>
            <a:r>
              <a:rPr b="1" spc="-110" dirty="0">
                <a:latin typeface="Arial"/>
                <a:cs typeface="Arial"/>
              </a:rPr>
              <a:t>participar?</a:t>
            </a:r>
            <a:r>
              <a:rPr b="1" spc="-65" dirty="0">
                <a:latin typeface="Arial"/>
                <a:cs typeface="Arial"/>
              </a:rPr>
              <a:t> </a:t>
            </a:r>
            <a:r>
              <a:rPr lang="en-US" b="1" spc="-310" dirty="0">
                <a:latin typeface="Arial"/>
                <a:cs typeface="Arial"/>
              </a:rPr>
              <a:t> </a:t>
            </a:r>
            <a:endParaRPr spc="-10" dirty="0"/>
          </a:p>
        </p:txBody>
      </p:sp>
      <p:sp>
        <p:nvSpPr>
          <p:cNvPr id="5" name="object 5"/>
          <p:cNvSpPr txBox="1"/>
          <p:nvPr/>
        </p:nvSpPr>
        <p:spPr>
          <a:xfrm>
            <a:off x="4472942" y="5760211"/>
            <a:ext cx="5200015" cy="5683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135"/>
              </a:lnSpc>
              <a:spcBef>
                <a:spcPts val="100"/>
              </a:spcBef>
            </a:pPr>
            <a:r>
              <a:rPr sz="1800" spc="-80" dirty="0">
                <a:solidFill>
                  <a:srgbClr val="FFFFFF"/>
                </a:solidFill>
                <a:latin typeface="Arial"/>
                <a:cs typeface="Arial"/>
              </a:rPr>
              <a:t>Mais</a:t>
            </a:r>
            <a:r>
              <a:rPr sz="18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Arial"/>
                <a:cs typeface="Arial"/>
              </a:rPr>
              <a:t>informações</a:t>
            </a:r>
            <a:r>
              <a:rPr sz="18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75" dirty="0">
                <a:solidFill>
                  <a:srgbClr val="FFFFFF"/>
                </a:solidFill>
                <a:latin typeface="Arial"/>
                <a:cs typeface="Arial"/>
              </a:rPr>
              <a:t>sobre</a:t>
            </a:r>
            <a:r>
              <a:rPr sz="180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endParaRPr sz="1800" dirty="0">
              <a:latin typeface="Arial"/>
              <a:cs typeface="Arial"/>
            </a:endParaRPr>
          </a:p>
          <a:p>
            <a:pPr marL="12700">
              <a:lnSpc>
                <a:spcPts val="2135"/>
              </a:lnSpc>
            </a:pPr>
            <a:r>
              <a:rPr sz="1800" spc="-85" dirty="0">
                <a:solidFill>
                  <a:srgbClr val="FFFFFF"/>
                </a:solidFill>
                <a:latin typeface="Arial"/>
                <a:cs typeface="Arial"/>
              </a:rPr>
              <a:t>evento:</a:t>
            </a:r>
            <a:r>
              <a:rPr sz="18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pt-BR" sz="1800" spc="-75" dirty="0">
                <a:solidFill>
                  <a:srgbClr val="FFFFFF"/>
                </a:solidFill>
                <a:latin typeface="Arial"/>
                <a:cs typeface="Arial"/>
              </a:rPr>
              <a:t>https://</a:t>
            </a:r>
            <a:r>
              <a:rPr lang="pt-BR" sz="1800" spc="-75" dirty="0" err="1">
                <a:solidFill>
                  <a:srgbClr val="FFFFFF"/>
                </a:solidFill>
                <a:latin typeface="Arial"/>
                <a:cs typeface="Arial"/>
              </a:rPr>
              <a:t>www.mrobrasil.com.br</a:t>
            </a:r>
            <a:r>
              <a:rPr lang="pt-BR" sz="1800" spc="-75" dirty="0">
                <a:solidFill>
                  <a:srgbClr val="FFFFFF"/>
                </a:solidFill>
                <a:latin typeface="Arial"/>
                <a:cs typeface="Arial"/>
              </a:rPr>
              <a:t>/expositores/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80607" y="4571999"/>
            <a:ext cx="3757993" cy="1680588"/>
          </a:xfrm>
          <a:prstGeom prst="rect">
            <a:avLst/>
          </a:prstGeom>
          <a:solidFill>
            <a:srgbClr val="40395F"/>
          </a:solidFill>
        </p:spPr>
        <p:txBody>
          <a:bodyPr vert="horz" wrap="square" lIns="0" tIns="793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625"/>
              </a:spcBef>
            </a:pPr>
            <a:endParaRPr sz="2000" dirty="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2000" spc="-260" dirty="0">
                <a:solidFill>
                  <a:srgbClr val="FFFFFF"/>
                </a:solidFill>
                <a:latin typeface="Arial"/>
                <a:cs typeface="Arial"/>
              </a:rPr>
              <a:t>SUGESTÃO</a:t>
            </a:r>
            <a:r>
              <a:rPr sz="2000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245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2000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20" dirty="0">
                <a:solidFill>
                  <a:srgbClr val="FFFFFF"/>
                </a:solidFill>
                <a:latin typeface="Arial"/>
                <a:cs typeface="Arial"/>
              </a:rPr>
              <a:t>PARTICIPAÇÃO:</a:t>
            </a:r>
            <a:endParaRPr sz="20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3200" b="1" spc="-409" dirty="0">
                <a:solidFill>
                  <a:srgbClr val="FBF27E"/>
                </a:solidFill>
                <a:latin typeface="Arial"/>
                <a:cs typeface="Arial"/>
              </a:rPr>
              <a:t>PRESENÇA</a:t>
            </a:r>
            <a:endParaRPr lang="en-US" sz="3200" b="1" spc="-409" dirty="0">
              <a:solidFill>
                <a:srgbClr val="FBF27E"/>
              </a:solidFill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lang="pt-BR" sz="3200" b="1" spc="-409" dirty="0">
                <a:solidFill>
                  <a:srgbClr val="FBF27E"/>
                </a:solidFill>
                <a:latin typeface="Arial"/>
                <a:cs typeface="Arial"/>
              </a:rPr>
              <a:t>(Santi?)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271899FC-57F1-FD99-E490-69E04929BAEE}"/>
              </a:ext>
            </a:extLst>
          </p:cNvPr>
          <p:cNvSpPr txBox="1"/>
          <p:nvPr/>
        </p:nvSpPr>
        <p:spPr>
          <a:xfrm>
            <a:off x="4472942" y="2302432"/>
            <a:ext cx="65760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A ALTA é referência em eventos de MRO na região. Pode ser um ato de cortesia e de trocas.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9215C178-A93F-D3DE-9A2D-DB2E3E5284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387007"/>
            <a:ext cx="4019137" cy="357539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318</TotalTime>
  <Words>1345</Words>
  <Application>Microsoft Macintosh PowerPoint</Application>
  <PresentationFormat>Widescreen</PresentationFormat>
  <Paragraphs>152</Paragraphs>
  <Slides>11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6" baseType="lpstr">
      <vt:lpstr>Arial</vt:lpstr>
      <vt:lpstr>Dubai</vt:lpstr>
      <vt:lpstr>Times New Roman</vt:lpstr>
      <vt:lpstr>Tipo Brasil Rounded</vt:lpstr>
      <vt:lpstr>Office Theme</vt:lpstr>
      <vt:lpstr> </vt:lpstr>
      <vt:lpstr>AGENDA DE EVENTOS SUGERIDA</vt:lpstr>
      <vt:lpstr>Apresentação do PowerPoint</vt:lpstr>
      <vt:lpstr>Feira de Transporte Intermodal e Logística 2024</vt:lpstr>
      <vt:lpstr>TIACA EVENT LATIN AMERICA 2024</vt:lpstr>
      <vt:lpstr>I I CONGRESSO ABRAPAVAA</vt:lpstr>
      <vt:lpstr> 3º Congresso RBQAV </vt:lpstr>
      <vt:lpstr>19ª edição da Labace</vt:lpstr>
      <vt:lpstr>MRO Brasil Data: 25 2 26/09   Local: São Paulo – Expo Frei Caneca</vt:lpstr>
      <vt:lpstr>IASS Conference 2024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 L A N E J A M E N T O E S T R A T É G I C O    D E E V E N T O S  B R A S  I L  -  2 0 2 4</dc:title>
  <cp:lastModifiedBy>Andre Duarte Veras</cp:lastModifiedBy>
  <cp:revision>19</cp:revision>
  <dcterms:created xsi:type="dcterms:W3CDTF">2024-01-23T13:55:27Z</dcterms:created>
  <dcterms:modified xsi:type="dcterms:W3CDTF">2024-01-23T19:33:28Z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2023-02-22T00:00:00Z</vt:filetime>
  </property>
  <property fmtid="{D5CDD505-2E9C-101B-9397-08002B2CF9AE}" pid="3" name="LastSaved">
    <vt:filetime>2024-01-23T00:00:00Z</vt:filetime>
  </property>
  <property fmtid="{D5CDD505-2E9C-101B-9397-08002B2CF9AE}" pid="4" name="Producer">
    <vt:lpwstr>macOS Versão 13.2 (Compilação 22D49) Quartz PDFContext</vt:lpwstr>
  </property>
</Properties>
</file>